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80" r:id="rId4"/>
    <p:sldId id="289" r:id="rId5"/>
    <p:sldId id="269" r:id="rId6"/>
    <p:sldId id="261" r:id="rId7"/>
    <p:sldId id="281" r:id="rId8"/>
    <p:sldId id="258" r:id="rId9"/>
    <p:sldId id="293" r:id="rId10"/>
    <p:sldId id="282" r:id="rId11"/>
    <p:sldId id="291" r:id="rId12"/>
    <p:sldId id="259" r:id="rId13"/>
    <p:sldId id="284" r:id="rId14"/>
    <p:sldId id="260" r:id="rId15"/>
    <p:sldId id="294" r:id="rId16"/>
    <p:sldId id="283" r:id="rId17"/>
    <p:sldId id="270" r:id="rId18"/>
    <p:sldId id="292" r:id="rId19"/>
    <p:sldId id="262" r:id="rId20"/>
    <p:sldId id="263" r:id="rId21"/>
    <p:sldId id="264" r:id="rId22"/>
    <p:sldId id="265" r:id="rId23"/>
    <p:sldId id="266" r:id="rId24"/>
    <p:sldId id="290" r:id="rId25"/>
    <p:sldId id="271" r:id="rId26"/>
    <p:sldId id="272"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3" autoAdjust="0"/>
    <p:restoredTop sz="73091" autoAdjust="0"/>
  </p:normalViewPr>
  <p:slideViewPr>
    <p:cSldViewPr>
      <p:cViewPr varScale="1">
        <p:scale>
          <a:sx n="61" d="100"/>
          <a:sy n="61" d="100"/>
        </p:scale>
        <p:origin x="-238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C6FD8-CF34-4F72-9E6E-357D2740CA51}" type="datetimeFigureOut">
              <a:rPr lang="en-US" smtClean="0"/>
              <a:pPr/>
              <a:t>9/16/15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A0E5E-05E2-46C9-8926-5F95810D1D6E}" type="slidenum">
              <a:rPr lang="en-US" smtClean="0"/>
              <a:pPr/>
              <a:t>‹#›</a:t>
            </a:fld>
            <a:endParaRPr lang="en-US"/>
          </a:p>
        </p:txBody>
      </p:sp>
    </p:spTree>
    <p:extLst>
      <p:ext uri="{BB962C8B-B14F-4D97-AF65-F5344CB8AC3E}">
        <p14:creationId xmlns:p14="http://schemas.microsoft.com/office/powerpoint/2010/main" val="14979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emily</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3</a:t>
            </a:fld>
            <a:endParaRPr lang="en-US"/>
          </a:p>
        </p:txBody>
      </p:sp>
    </p:spTree>
    <p:extLst>
      <p:ext uri="{BB962C8B-B14F-4D97-AF65-F5344CB8AC3E}">
        <p14:creationId xmlns:p14="http://schemas.microsoft.com/office/powerpoint/2010/main" val="18480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Kayla</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14</a:t>
            </a:fld>
            <a:endParaRPr lang="en-US"/>
          </a:p>
        </p:txBody>
      </p:sp>
    </p:spTree>
    <p:extLst>
      <p:ext uri="{BB962C8B-B14F-4D97-AF65-F5344CB8AC3E}">
        <p14:creationId xmlns:p14="http://schemas.microsoft.com/office/powerpoint/2010/main" val="51170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kayla</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16</a:t>
            </a:fld>
            <a:endParaRPr lang="en-US"/>
          </a:p>
        </p:txBody>
      </p:sp>
    </p:spTree>
    <p:extLst>
      <p:ext uri="{BB962C8B-B14F-4D97-AF65-F5344CB8AC3E}">
        <p14:creationId xmlns:p14="http://schemas.microsoft.com/office/powerpoint/2010/main" val="208442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Polleck</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17</a:t>
            </a:fld>
            <a:endParaRPr lang="en-US"/>
          </a:p>
        </p:txBody>
      </p:sp>
    </p:spTree>
    <p:extLst>
      <p:ext uri="{BB962C8B-B14F-4D97-AF65-F5344CB8AC3E}">
        <p14:creationId xmlns:p14="http://schemas.microsoft.com/office/powerpoint/2010/main" val="193747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Levinson</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19</a:t>
            </a:fld>
            <a:endParaRPr lang="en-US"/>
          </a:p>
        </p:txBody>
      </p:sp>
    </p:spTree>
    <p:extLst>
      <p:ext uri="{BB962C8B-B14F-4D97-AF65-F5344CB8AC3E}">
        <p14:creationId xmlns:p14="http://schemas.microsoft.com/office/powerpoint/2010/main" val="182733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Cathy</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20</a:t>
            </a:fld>
            <a:endParaRPr lang="en-US"/>
          </a:p>
        </p:txBody>
      </p:sp>
    </p:spTree>
    <p:extLst>
      <p:ext uri="{BB962C8B-B14F-4D97-AF65-F5344CB8AC3E}">
        <p14:creationId xmlns:p14="http://schemas.microsoft.com/office/powerpoint/2010/main" val="57266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Catherine</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21</a:t>
            </a:fld>
            <a:endParaRPr lang="en-US"/>
          </a:p>
        </p:txBody>
      </p:sp>
    </p:spTree>
    <p:extLst>
      <p:ext uri="{BB962C8B-B14F-4D97-AF65-F5344CB8AC3E}">
        <p14:creationId xmlns:p14="http://schemas.microsoft.com/office/powerpoint/2010/main" val="115912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Polleck</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22</a:t>
            </a:fld>
            <a:endParaRPr lang="en-US"/>
          </a:p>
        </p:txBody>
      </p:sp>
    </p:spTree>
    <p:extLst>
      <p:ext uri="{BB962C8B-B14F-4D97-AF65-F5344CB8AC3E}">
        <p14:creationId xmlns:p14="http://schemas.microsoft.com/office/powerpoint/2010/main" val="805750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Kayla</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23</a:t>
            </a:fld>
            <a:endParaRPr lang="en-US"/>
          </a:p>
        </p:txBody>
      </p:sp>
    </p:spTree>
    <p:extLst>
      <p:ext uri="{BB962C8B-B14F-4D97-AF65-F5344CB8AC3E}">
        <p14:creationId xmlns:p14="http://schemas.microsoft.com/office/powerpoint/2010/main" val="163262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emily</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24</a:t>
            </a:fld>
            <a:endParaRPr lang="en-US"/>
          </a:p>
        </p:txBody>
      </p:sp>
    </p:spTree>
    <p:extLst>
      <p:ext uri="{BB962C8B-B14F-4D97-AF65-F5344CB8AC3E}">
        <p14:creationId xmlns:p14="http://schemas.microsoft.com/office/powerpoint/2010/main" val="1100661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25</a:t>
            </a:fld>
            <a:endParaRPr lang="en-US"/>
          </a:p>
        </p:txBody>
      </p:sp>
    </p:spTree>
    <p:extLst>
      <p:ext uri="{BB962C8B-B14F-4D97-AF65-F5344CB8AC3E}">
        <p14:creationId xmlns:p14="http://schemas.microsoft.com/office/powerpoint/2010/main" val="143392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emily</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4</a:t>
            </a:fld>
            <a:endParaRPr lang="en-US"/>
          </a:p>
        </p:txBody>
      </p:sp>
    </p:spTree>
    <p:extLst>
      <p:ext uri="{BB962C8B-B14F-4D97-AF65-F5344CB8AC3E}">
        <p14:creationId xmlns:p14="http://schemas.microsoft.com/office/powerpoint/2010/main" val="41277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rick</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5</a:t>
            </a:fld>
            <a:endParaRPr lang="en-US"/>
          </a:p>
        </p:txBody>
      </p:sp>
    </p:spTree>
    <p:extLst>
      <p:ext uri="{BB962C8B-B14F-4D97-AF65-F5344CB8AC3E}">
        <p14:creationId xmlns:p14="http://schemas.microsoft.com/office/powerpoint/2010/main" val="1424268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Digging</a:t>
            </a:r>
            <a:r>
              <a:rPr lang="en-US" baseline="0" dirty="0" smtClean="0"/>
              <a:t> deeper; justify and prove their thinking—just knowing it isn’t enough </a:t>
            </a:r>
            <a:r>
              <a:rPr lang="en-US" baseline="0" dirty="0" err="1" smtClean="0"/>
              <a:t>emily</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6</a:t>
            </a:fld>
            <a:endParaRPr lang="en-US"/>
          </a:p>
        </p:txBody>
      </p:sp>
    </p:spTree>
    <p:extLst>
      <p:ext uri="{BB962C8B-B14F-4D97-AF65-F5344CB8AC3E}">
        <p14:creationId xmlns:p14="http://schemas.microsoft.com/office/powerpoint/2010/main" val="191175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cathy</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7</a:t>
            </a:fld>
            <a:endParaRPr lang="en-US"/>
          </a:p>
        </p:txBody>
      </p:sp>
    </p:spTree>
    <p:extLst>
      <p:ext uri="{BB962C8B-B14F-4D97-AF65-F5344CB8AC3E}">
        <p14:creationId xmlns:p14="http://schemas.microsoft.com/office/powerpoint/2010/main" val="74924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kate</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8</a:t>
            </a:fld>
            <a:endParaRPr lang="en-US"/>
          </a:p>
        </p:txBody>
      </p:sp>
    </p:spTree>
    <p:extLst>
      <p:ext uri="{BB962C8B-B14F-4D97-AF65-F5344CB8AC3E}">
        <p14:creationId xmlns:p14="http://schemas.microsoft.com/office/powerpoint/2010/main" val="13780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Kate</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10</a:t>
            </a:fld>
            <a:endParaRPr lang="en-US"/>
          </a:p>
        </p:txBody>
      </p:sp>
    </p:spTree>
    <p:extLst>
      <p:ext uri="{BB962C8B-B14F-4D97-AF65-F5344CB8AC3E}">
        <p14:creationId xmlns:p14="http://schemas.microsoft.com/office/powerpoint/2010/main" val="4299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Catherine</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12</a:t>
            </a:fld>
            <a:endParaRPr lang="en-US"/>
          </a:p>
        </p:txBody>
      </p:sp>
    </p:spTree>
    <p:extLst>
      <p:ext uri="{BB962C8B-B14F-4D97-AF65-F5344CB8AC3E}">
        <p14:creationId xmlns:p14="http://schemas.microsoft.com/office/powerpoint/2010/main" val="98290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Catherine</a:t>
            </a:r>
            <a:endParaRPr lang="en-US" dirty="0"/>
          </a:p>
        </p:txBody>
      </p:sp>
      <p:sp>
        <p:nvSpPr>
          <p:cNvPr id="4" name="Slide Number Placeholder 3"/>
          <p:cNvSpPr>
            <a:spLocks noGrp="1"/>
          </p:cNvSpPr>
          <p:nvPr>
            <p:ph type="sldNum" sz="quarter" idx="10"/>
          </p:nvPr>
        </p:nvSpPr>
        <p:spPr/>
        <p:txBody>
          <a:bodyPr/>
          <a:lstStyle/>
          <a:p>
            <a:fld id="{63CA0E5E-05E2-46C9-8926-5F95810D1D6E}" type="slidenum">
              <a:rPr lang="en-US" smtClean="0"/>
              <a:pPr/>
              <a:t>13</a:t>
            </a:fld>
            <a:endParaRPr lang="en-US"/>
          </a:p>
        </p:txBody>
      </p:sp>
    </p:spTree>
    <p:extLst>
      <p:ext uri="{BB962C8B-B14F-4D97-AF65-F5344CB8AC3E}">
        <p14:creationId xmlns:p14="http://schemas.microsoft.com/office/powerpoint/2010/main" val="135497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2E084DF-85D6-4042-A432-D85DDFEE0DA9}" type="datetimeFigureOut">
              <a:rPr lang="en-US" smtClean="0"/>
              <a:pPr/>
              <a:t>9/16/15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64BC4B1-D502-49D9-AC5A-5373C99147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E084DF-85D6-4042-A432-D85DDFEE0DA9}"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BC4B1-D502-49D9-AC5A-5373C99147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2E084DF-85D6-4042-A432-D85DDFEE0DA9}" type="datetimeFigureOut">
              <a:rPr lang="en-US" smtClean="0"/>
              <a:pPr/>
              <a:t>9/16/15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64BC4B1-D502-49D9-AC5A-5373C99147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2E084DF-85D6-4042-A432-D85DDFEE0DA9}" type="datetimeFigureOut">
              <a:rPr lang="en-US" smtClean="0"/>
              <a:pPr/>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64BC4B1-D502-49D9-AC5A-5373C991473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2E084DF-85D6-4042-A432-D85DDFEE0DA9}" type="datetimeFigureOut">
              <a:rPr lang="en-US" smtClean="0"/>
              <a:pPr/>
              <a:t>9/16/15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64BC4B1-D502-49D9-AC5A-5373C991473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2E084DF-85D6-4042-A432-D85DDFEE0DA9}" type="datetimeFigureOut">
              <a:rPr lang="en-US" smtClean="0"/>
              <a:pPr/>
              <a:t>9/16/15</a:t>
            </a:fld>
            <a:endParaRPr lang="en-US"/>
          </a:p>
        </p:txBody>
      </p:sp>
      <p:sp>
        <p:nvSpPr>
          <p:cNvPr id="10" name="Slide Number Placeholder 9"/>
          <p:cNvSpPr>
            <a:spLocks noGrp="1"/>
          </p:cNvSpPr>
          <p:nvPr>
            <p:ph type="sldNum" sz="quarter" idx="16"/>
          </p:nvPr>
        </p:nvSpPr>
        <p:spPr/>
        <p:txBody>
          <a:bodyPr rtlCol="0"/>
          <a:lstStyle/>
          <a:p>
            <a:fld id="{C64BC4B1-D502-49D9-AC5A-5373C991473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2E084DF-85D6-4042-A432-D85DDFEE0DA9}" type="datetimeFigureOut">
              <a:rPr lang="en-US" smtClean="0"/>
              <a:pPr/>
              <a:t>9/16/15</a:t>
            </a:fld>
            <a:endParaRPr lang="en-US"/>
          </a:p>
        </p:txBody>
      </p:sp>
      <p:sp>
        <p:nvSpPr>
          <p:cNvPr id="12" name="Slide Number Placeholder 11"/>
          <p:cNvSpPr>
            <a:spLocks noGrp="1"/>
          </p:cNvSpPr>
          <p:nvPr>
            <p:ph type="sldNum" sz="quarter" idx="16"/>
          </p:nvPr>
        </p:nvSpPr>
        <p:spPr/>
        <p:txBody>
          <a:bodyPr rtlCol="0"/>
          <a:lstStyle/>
          <a:p>
            <a:fld id="{C64BC4B1-D502-49D9-AC5A-5373C991473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E084DF-85D6-4042-A432-D85DDFEE0DA9}" type="datetimeFigureOut">
              <a:rPr lang="en-US" smtClean="0"/>
              <a:pPr/>
              <a:t>9/16/15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64BC4B1-D502-49D9-AC5A-5373C99147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084DF-85D6-4042-A432-D85DDFEE0DA9}" type="datetimeFigureOut">
              <a:rPr lang="en-US" smtClean="0"/>
              <a:pPr/>
              <a:t>9/16/15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64BC4B1-D502-49D9-AC5A-5373C99147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2E084DF-85D6-4042-A432-D85DDFEE0DA9}" type="datetimeFigureOut">
              <a:rPr lang="en-US" smtClean="0"/>
              <a:pPr/>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64BC4B1-D502-49D9-AC5A-5373C991473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2E084DF-85D6-4042-A432-D85DDFEE0DA9}" type="datetimeFigureOut">
              <a:rPr lang="en-US" smtClean="0"/>
              <a:pPr/>
              <a:t>9/16/15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64BC4B1-D502-49D9-AC5A-5373C991473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2E084DF-85D6-4042-A432-D85DDFEE0DA9}" type="datetimeFigureOut">
              <a:rPr lang="en-US" smtClean="0"/>
              <a:pPr/>
              <a:t>9/16/15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64BC4B1-D502-49D9-AC5A-5373C99147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2015-2016</a:t>
            </a:r>
            <a:br>
              <a:rPr lang="en-US" dirty="0" smtClean="0"/>
            </a:br>
            <a:r>
              <a:rPr lang="en-US" dirty="0" smtClean="0"/>
              <a:t>A Day in the life of a </a:t>
            </a:r>
            <a:br>
              <a:rPr lang="en-US" dirty="0" smtClean="0"/>
            </a:br>
            <a:r>
              <a:rPr lang="en-US" dirty="0" smtClean="0"/>
              <a:t>third grade student </a:t>
            </a:r>
            <a:endParaRPr lang="en-US" dirty="0"/>
          </a:p>
        </p:txBody>
      </p:sp>
      <p:sp>
        <p:nvSpPr>
          <p:cNvPr id="3" name="Subtitle 2"/>
          <p:cNvSpPr>
            <a:spLocks noGrp="1"/>
          </p:cNvSpPr>
          <p:nvPr>
            <p:ph type="subTitle" idx="1"/>
          </p:nvPr>
        </p:nvSpPr>
        <p:spPr/>
        <p:txBody>
          <a:bodyPr>
            <a:normAutofit fontScale="92500"/>
          </a:bodyPr>
          <a:lstStyle/>
          <a:p>
            <a:r>
              <a:rPr lang="en-US" dirty="0" smtClean="0"/>
              <a:t>A.B. Combs Leadership Magnet Elementary School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3" name="Picture 5"/>
          <p:cNvPicPr>
            <a:picLocks noChangeAspect="1" noChangeArrowheads="1"/>
          </p:cNvPicPr>
          <p:nvPr/>
        </p:nvPicPr>
        <p:blipFill>
          <a:blip r:embed="rId3" cstate="print"/>
          <a:srcRect/>
          <a:stretch>
            <a:fillRect/>
          </a:stretch>
        </p:blipFill>
        <p:spPr bwMode="auto">
          <a:xfrm>
            <a:off x="3352800" y="0"/>
            <a:ext cx="5981700" cy="5838825"/>
          </a:xfrm>
          <a:prstGeom prst="rect">
            <a:avLst/>
          </a:prstGeom>
          <a:noFill/>
          <a:ln w="9525">
            <a:noFill/>
            <a:miter lim="800000"/>
            <a:headEnd/>
            <a:tailEnd/>
          </a:ln>
        </p:spPr>
      </p:pic>
      <p:graphicFrame>
        <p:nvGraphicFramePr>
          <p:cNvPr id="6" name="Content Placeholder 5"/>
          <p:cNvGraphicFramePr>
            <a:graphicFrameLocks noGrp="1"/>
          </p:cNvGraphicFramePr>
          <p:nvPr>
            <p:ph sz="quarter" idx="1"/>
          </p:nvPr>
        </p:nvGraphicFramePr>
        <p:xfrm>
          <a:off x="533400" y="1600200"/>
          <a:ext cx="2895600" cy="5257800"/>
        </p:xfrm>
        <a:graphic>
          <a:graphicData uri="http://schemas.openxmlformats.org/drawingml/2006/table">
            <a:tbl>
              <a:tblPr/>
              <a:tblGrid>
                <a:gridCol w="163849"/>
                <a:gridCol w="2731751"/>
              </a:tblGrid>
              <a:tr h="876300">
                <a:tc>
                  <a:txBody>
                    <a:bodyPr/>
                    <a:lstStyle/>
                    <a:p>
                      <a:pPr marL="0" marR="0" algn="ctr">
                        <a:lnSpc>
                          <a:spcPct val="115000"/>
                        </a:lnSpc>
                        <a:spcBef>
                          <a:spcPts val="0"/>
                        </a:spcBef>
                        <a:spcAft>
                          <a:spcPts val="0"/>
                        </a:spcAft>
                      </a:pPr>
                      <a:r>
                        <a:rPr lang="en-US" sz="900" b="1">
                          <a:latin typeface="Century Gothic"/>
                          <a:ea typeface="Calibri"/>
                          <a:cs typeface="Times New Roman"/>
                        </a:rPr>
                        <a:t>Score</a:t>
                      </a:r>
                      <a:endParaRPr lang="en-US" sz="700">
                        <a:latin typeface="Calibri"/>
                        <a:ea typeface="Calibri"/>
                        <a:cs typeface="Times New Roman"/>
                      </a:endParaRPr>
                    </a:p>
                  </a:txBody>
                  <a:tcPr marL="41886" marR="41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latin typeface="Century Gothic"/>
                          <a:ea typeface="Calibri"/>
                          <a:cs typeface="Times New Roman"/>
                        </a:rPr>
                        <a:t>Performance Assessment:</a:t>
                      </a:r>
                      <a:endParaRPr lang="en-US" sz="700">
                        <a:latin typeface="Calibri"/>
                        <a:ea typeface="Calibri"/>
                        <a:cs typeface="Times New Roman"/>
                      </a:endParaRPr>
                    </a:p>
                    <a:p>
                      <a:pPr marL="0" marR="0">
                        <a:lnSpc>
                          <a:spcPct val="115000"/>
                        </a:lnSpc>
                        <a:spcBef>
                          <a:spcPts val="0"/>
                        </a:spcBef>
                        <a:spcAft>
                          <a:spcPts val="0"/>
                        </a:spcAft>
                      </a:pPr>
                      <a:r>
                        <a:rPr lang="en-US" sz="900" b="1">
                          <a:latin typeface="Century Gothic"/>
                          <a:ea typeface="Calibri"/>
                          <a:cs typeface="Times New Roman"/>
                        </a:rPr>
                        <a:t>RL3.3:  Describe characters in a story (eg, their traits, motivations, or feelings) and explain how their actions contribute to the sequence of events.</a:t>
                      </a:r>
                      <a:endParaRPr lang="en-US" sz="700">
                        <a:latin typeface="Calibri"/>
                        <a:ea typeface="Calibri"/>
                        <a:cs typeface="Times New Roman"/>
                      </a:endParaRPr>
                    </a:p>
                  </a:txBody>
                  <a:tcPr marL="41886" marR="41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80">
                <a:tc>
                  <a:txBody>
                    <a:bodyPr/>
                    <a:lstStyle/>
                    <a:p>
                      <a:pPr marL="0" marR="0" algn="ctr">
                        <a:lnSpc>
                          <a:spcPct val="115000"/>
                        </a:lnSpc>
                        <a:spcBef>
                          <a:spcPts val="0"/>
                        </a:spcBef>
                        <a:spcAft>
                          <a:spcPts val="0"/>
                        </a:spcAft>
                      </a:pPr>
                      <a:r>
                        <a:rPr lang="en-US" sz="900" b="1">
                          <a:latin typeface="Century Gothic"/>
                          <a:ea typeface="Calibri"/>
                          <a:cs typeface="Times New Roman"/>
                        </a:rPr>
                        <a:t>4</a:t>
                      </a:r>
                      <a:endParaRPr lang="en-US" sz="700">
                        <a:latin typeface="Calibri"/>
                        <a:ea typeface="Calibri"/>
                        <a:cs typeface="Times New Roman"/>
                      </a:endParaRPr>
                    </a:p>
                  </a:txBody>
                  <a:tcPr marL="41886" marR="41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entury Gothic"/>
                          <a:ea typeface="Calibri"/>
                          <a:cs typeface="Times New Roman"/>
                        </a:rPr>
                        <a:t>Response includes detailed explanations to all the following and includes text-to-text connections.  </a:t>
                      </a:r>
                      <a:endParaRPr lang="en-US" sz="7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a:latin typeface="Century Gothic"/>
                          <a:ea typeface="Calibri"/>
                          <a:cs typeface="Times New Roman"/>
                        </a:rPr>
                        <a:t>What the character is thinking.</a:t>
                      </a:r>
                      <a:endParaRPr lang="en-US" sz="7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a:latin typeface="Century Gothic"/>
                          <a:ea typeface="Calibri"/>
                          <a:cs typeface="Times New Roman"/>
                        </a:rPr>
                        <a:t>What the character looks like.</a:t>
                      </a:r>
                      <a:endParaRPr lang="en-US" sz="7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a:latin typeface="Century Gothic"/>
                          <a:ea typeface="Calibri"/>
                          <a:cs typeface="Times New Roman"/>
                        </a:rPr>
                        <a:t>How the character feels.</a:t>
                      </a:r>
                      <a:endParaRPr lang="en-US" sz="7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a:latin typeface="Century Gothic"/>
                          <a:ea typeface="Calibri"/>
                          <a:cs typeface="Times New Roman"/>
                        </a:rPr>
                        <a:t>How the character interacts with those around him/her.</a:t>
                      </a:r>
                      <a:endParaRPr lang="en-US" sz="700">
                        <a:latin typeface="Calibri"/>
                        <a:ea typeface="Calibri"/>
                        <a:cs typeface="Times New Roman"/>
                      </a:endParaRPr>
                    </a:p>
                  </a:txBody>
                  <a:tcPr marL="41886" marR="41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6820">
                <a:tc>
                  <a:txBody>
                    <a:bodyPr/>
                    <a:lstStyle/>
                    <a:p>
                      <a:pPr marL="0" marR="0" algn="ctr">
                        <a:lnSpc>
                          <a:spcPct val="115000"/>
                        </a:lnSpc>
                        <a:spcBef>
                          <a:spcPts val="0"/>
                        </a:spcBef>
                        <a:spcAft>
                          <a:spcPts val="0"/>
                        </a:spcAft>
                      </a:pPr>
                      <a:r>
                        <a:rPr lang="en-US" sz="900" b="1">
                          <a:latin typeface="Century Gothic"/>
                          <a:ea typeface="Calibri"/>
                          <a:cs typeface="Times New Roman"/>
                        </a:rPr>
                        <a:t>3</a:t>
                      </a:r>
                      <a:endParaRPr lang="en-US" sz="700">
                        <a:latin typeface="Calibri"/>
                        <a:ea typeface="Calibri"/>
                        <a:cs typeface="Times New Roman"/>
                      </a:endParaRPr>
                    </a:p>
                  </a:txBody>
                  <a:tcPr marL="41886" marR="41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entury Gothic"/>
                          <a:ea typeface="Calibri"/>
                          <a:cs typeface="Times New Roman"/>
                        </a:rPr>
                        <a:t>Response includes brief explanations to all the following:</a:t>
                      </a:r>
                      <a:endParaRPr lang="en-US" sz="7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a:latin typeface="Century Gothic"/>
                          <a:ea typeface="Calibri"/>
                          <a:cs typeface="Times New Roman"/>
                        </a:rPr>
                        <a:t>What the character is thinking.</a:t>
                      </a:r>
                      <a:endParaRPr lang="en-US" sz="7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a:latin typeface="Century Gothic"/>
                          <a:ea typeface="Calibri"/>
                          <a:cs typeface="Times New Roman"/>
                        </a:rPr>
                        <a:t>What the character looks like.</a:t>
                      </a:r>
                      <a:endParaRPr lang="en-US" sz="7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a:latin typeface="Century Gothic"/>
                          <a:ea typeface="Calibri"/>
                          <a:cs typeface="Times New Roman"/>
                        </a:rPr>
                        <a:t>How the character feels.</a:t>
                      </a:r>
                      <a:endParaRPr lang="en-US" sz="70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a:latin typeface="Century Gothic"/>
                          <a:ea typeface="Calibri"/>
                          <a:cs typeface="Times New Roman"/>
                        </a:rPr>
                        <a:t>How the character interacts with those around him/her.</a:t>
                      </a:r>
                      <a:endParaRPr lang="en-US" sz="700">
                        <a:latin typeface="Calibri"/>
                        <a:ea typeface="Calibri"/>
                        <a:cs typeface="Times New Roman"/>
                      </a:endParaRPr>
                    </a:p>
                  </a:txBody>
                  <a:tcPr marL="41886" marR="41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080">
                <a:tc>
                  <a:txBody>
                    <a:bodyPr/>
                    <a:lstStyle/>
                    <a:p>
                      <a:pPr marL="0" marR="0" algn="ctr">
                        <a:lnSpc>
                          <a:spcPct val="115000"/>
                        </a:lnSpc>
                        <a:spcBef>
                          <a:spcPts val="0"/>
                        </a:spcBef>
                        <a:spcAft>
                          <a:spcPts val="0"/>
                        </a:spcAft>
                      </a:pPr>
                      <a:r>
                        <a:rPr lang="en-US" sz="900" b="1">
                          <a:latin typeface="Century Gothic"/>
                          <a:ea typeface="Calibri"/>
                          <a:cs typeface="Times New Roman"/>
                        </a:rPr>
                        <a:t>2</a:t>
                      </a:r>
                      <a:endParaRPr lang="en-US" sz="700">
                        <a:latin typeface="Calibri"/>
                        <a:ea typeface="Calibri"/>
                        <a:cs typeface="Times New Roman"/>
                      </a:endParaRPr>
                    </a:p>
                  </a:txBody>
                  <a:tcPr marL="41886" marR="41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entury Gothic"/>
                          <a:ea typeface="Calibri"/>
                          <a:cs typeface="Times New Roman"/>
                        </a:rPr>
                        <a:t>Response includes only a few explanations of the following and/or very limited  details:</a:t>
                      </a:r>
                      <a:endParaRPr lang="en-US" sz="7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dirty="0">
                          <a:latin typeface="Century Gothic"/>
                          <a:ea typeface="Calibri"/>
                          <a:cs typeface="Times New Roman"/>
                        </a:rPr>
                        <a:t>What the character is thinking.</a:t>
                      </a:r>
                      <a:endParaRPr lang="en-US" sz="7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dirty="0">
                          <a:latin typeface="Century Gothic"/>
                          <a:ea typeface="Calibri"/>
                          <a:cs typeface="Times New Roman"/>
                        </a:rPr>
                        <a:t>What the character looks like.</a:t>
                      </a:r>
                      <a:endParaRPr lang="en-US" sz="7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dirty="0">
                          <a:latin typeface="Century Gothic"/>
                          <a:ea typeface="Calibri"/>
                          <a:cs typeface="Times New Roman"/>
                        </a:rPr>
                        <a:t>How the character feels.</a:t>
                      </a:r>
                      <a:endParaRPr lang="en-US" sz="700" dirty="0">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900" dirty="0">
                          <a:latin typeface="Century Gothic"/>
                          <a:ea typeface="Calibri"/>
                          <a:cs typeface="Times New Roman"/>
                        </a:rPr>
                        <a:t>How the character interacts with those around him/her.</a:t>
                      </a:r>
                      <a:endParaRPr lang="en-US" sz="700" dirty="0">
                        <a:latin typeface="Calibri"/>
                        <a:ea typeface="Calibri"/>
                        <a:cs typeface="Times New Roman"/>
                      </a:endParaRPr>
                    </a:p>
                  </a:txBody>
                  <a:tcPr marL="41886" marR="41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0" marR="0" algn="ctr">
                        <a:lnSpc>
                          <a:spcPct val="115000"/>
                        </a:lnSpc>
                        <a:spcBef>
                          <a:spcPts val="0"/>
                        </a:spcBef>
                        <a:spcAft>
                          <a:spcPts val="0"/>
                        </a:spcAft>
                      </a:pPr>
                      <a:r>
                        <a:rPr lang="en-US" sz="900" b="1">
                          <a:latin typeface="Century Gothic"/>
                          <a:ea typeface="Calibri"/>
                          <a:cs typeface="Times New Roman"/>
                        </a:rPr>
                        <a:t>1</a:t>
                      </a:r>
                      <a:endParaRPr lang="en-US" sz="700">
                        <a:latin typeface="Calibri"/>
                        <a:ea typeface="Calibri"/>
                        <a:cs typeface="Times New Roman"/>
                      </a:endParaRPr>
                    </a:p>
                  </a:txBody>
                  <a:tcPr marL="41886" marR="41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entury Gothic"/>
                          <a:ea typeface="Calibri"/>
                          <a:cs typeface="Times New Roman"/>
                        </a:rPr>
                        <a:t>Response demonstrates a lack of understanding of characters.</a:t>
                      </a:r>
                      <a:endParaRPr lang="en-US" sz="700" dirty="0">
                        <a:latin typeface="Calibri"/>
                        <a:ea typeface="Calibri"/>
                        <a:cs typeface="Times New Roman"/>
                      </a:endParaRPr>
                    </a:p>
                  </a:txBody>
                  <a:tcPr marL="41886" marR="41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Level Updates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For the past three years A.B. Combs has administered the </a:t>
            </a:r>
            <a:r>
              <a:rPr lang="en-US" dirty="0" err="1"/>
              <a:t>mClass</a:t>
            </a:r>
            <a:r>
              <a:rPr lang="en-US" dirty="0"/>
              <a:t> literacy assessment as a part of the formative assessment process in Wake County.  These assessments are used by your child’s teacher to inform  his or her instruction.  </a:t>
            </a:r>
          </a:p>
          <a:p>
            <a:r>
              <a:rPr lang="en-US" dirty="0"/>
              <a:t/>
            </a:r>
            <a:br>
              <a:rPr lang="en-US" dirty="0"/>
            </a:br>
            <a:r>
              <a:rPr lang="en-US" dirty="0"/>
              <a:t>This year the </a:t>
            </a:r>
            <a:r>
              <a:rPr lang="en-US" dirty="0" err="1"/>
              <a:t>mClass</a:t>
            </a:r>
            <a:r>
              <a:rPr lang="en-US" dirty="0"/>
              <a:t> assessments have been re-normed.  As a result, the rubric for the written component of the TRC assessment has been changed. This means that students may or may not score at the same level they scored at the end of last year.  As these reports come home in the next several weeks, keep in mind that scores may have dropped.  Your child’s teacher will discuss these scores with you during the first parent-teacher conference. </a:t>
            </a:r>
          </a:p>
          <a:p>
            <a:r>
              <a:rPr lang="en-US" dirty="0"/>
              <a:t/>
            </a:r>
            <a:br>
              <a:rPr lang="en-US" dirty="0"/>
            </a:br>
            <a:endParaRPr lang="en-US" dirty="0"/>
          </a:p>
        </p:txBody>
      </p:sp>
    </p:spTree>
    <p:extLst>
      <p:ext uri="{BB962C8B-B14F-4D97-AF65-F5344CB8AC3E}">
        <p14:creationId xmlns:p14="http://schemas.microsoft.com/office/powerpoint/2010/main" val="5661121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Workshop</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We will be writing a variety of texts this year… </a:t>
            </a:r>
          </a:p>
          <a:p>
            <a:r>
              <a:rPr lang="en-US" dirty="0" smtClean="0"/>
              <a:t>Personal Narratives</a:t>
            </a:r>
          </a:p>
          <a:p>
            <a:r>
              <a:rPr lang="en-US" dirty="0" smtClean="0"/>
              <a:t>Opinion pieces</a:t>
            </a:r>
          </a:p>
          <a:p>
            <a:r>
              <a:rPr lang="en-US" dirty="0" smtClean="0"/>
              <a:t>Genre Studies (Mysteries, poems, letters, how-to’s, learning logs)</a:t>
            </a:r>
          </a:p>
          <a:p>
            <a:r>
              <a:rPr lang="en-US" dirty="0" smtClean="0"/>
              <a:t>Informative &amp; explanatory texts</a:t>
            </a:r>
          </a:p>
          <a:p>
            <a:r>
              <a:rPr lang="en-US" dirty="0" smtClean="0"/>
              <a:t>Integrated into all curriculum areas throughout the year</a:t>
            </a:r>
          </a:p>
        </p:txBody>
      </p:sp>
      <p:sp>
        <p:nvSpPr>
          <p:cNvPr id="26626" name="AutoShape 2" descr="data:image/jpeg;base64,/9j/4AAQSkZJRgABAQAAAQABAAD/2wCEAAkGBhMSERUUExMVEhUWFRoYExgYGBsYGRUYGB0YGB0YGh8hHCkgGxojGhgYHy8gJyc1LiwsGCA9QTwqNScrLisBCQoKDgwOGg8PGjYlHSQqNSo1NSosLDQsLi8sKSw0KTIsLi0vLywyLDA1LCw1LCwsLCwsLCksMS8sNCwpLC4vLP/AABEIAIAAoAMBIgACEQEDEQH/xAAcAAEAAgMBAQEAAAAAAAAAAAAABQYDBAcCAQj/xAA9EAACAQMCBAQDBwEGBgMAAAABAgMABBESIQUTMUEGIlFhBzJxFCNCYoGRoVIWU3KCstFDY4PBw9IVJDP/xAAbAQACAwEBAQAAAAAAAAAAAAAAAwIEBQYBB//EAC8RAAIBAgQDBQgDAAAAAAAAAAABAgMRBBIhMQVBURMiYXGhFDKBkbHB0fAjQuH/2gAMAwEAAhEDEQA/AO40pSgBSlKAFKUoAUpWrxTikVvE80ziONBlmPb/AHPbFAG1VX8b+OIrCBmEkBmBAWN5MHcjJwAWJAOcd6pHGPGF3e5AZrOAjaNDiZgf7x/wZB+VNxjqah7LhkUIxHGqeuAAT9TWRiOLUqbyw7z9C3TwspavQkpviBxKRZFV4jG660liXDYOfu48sRnodZ/aoTg0skTieWxiurnVrM09y7lTq1LoXQQhXpnO+O1SdKyFxXELmW/ZaZZ7H4rzAgXFgQD+KCVZAPcqwQgfQnvVp4L42s7ptEcwEn924KSenytgke4rl9Ybq0SRdLqGHbPY+o9D71ZpcZmn/JG68BcsHH+rO50rnfhfxw0REV0+qM4CTN8yHpiQ91/P275610St+jXhWjng9ChODg7MUpSnEBSlKAFKUoAUpSgBSlKAFce8Ucf+33JI3t7d2WAdpJB5XmPrg5Vf8x3yK6B494sbexlKHEjgRRd8PJ5QcegySfYGuW2lqsaKi7KqhR9BWNxbEunTVOO8vp/pcwtPNLM+RmpSlcsaYpSlAClKUAYbu1WRGRxlWGGHTY1bPAvjIw8myuFVVAEdvMvlU42WN1/A2OjZwx22OAazWK6tlkRkcZVgQw9jV7B4yeGlp7r3QmtRVReJ3KlVrwDxt7i1AlbVLCxikPd9IBVzsN2QqT7k1Za7KMlJKS2ZjtNOzFKUqR4KUpQApSlAClKUAc9+K8wMllGepeWUf9NAn/mqqVbfivZHNpcY2jkeJj2UThcE/V40X6tVSrleMJ9ur9PyamEtk+IpWxw7hc1xnkoCoOGdm0qD3A2JYjvgV84lwya3I5yKEY4V0bUpO2AcgFSScDPWqHstXJny6fvLcsdpG9rmClK+E1WJn2vLNj1JJwABkknoAO5rzLMFUsensCSfQADck9gOtXHwd4cMQ586/fuNlODyU7IMEjUfxEdT7AVcwuFdd66JCqlTJ5lNt5iwOVZCGZSGxnKkqehPcVlr1cwsk06N1WaQ/o7GRfr5WFeaRWhkqSj0ZOLukyf+EN9zLniA3GgW4Kns2bgZH1UIf2rp1cu+HFwIuISp0+0wBv8ANbsR/pm/gV1GuywMlLDwa6GPWTVR3FKUq2KFKUoAUpSgBSlKAIzxLwYXdrNATp5iEKw6q3VWHuDg1xtJZFEiSronhysqZzhwMgjHVWGGHsa7rJIFBJIAAySdgAO5rk/jrjthclZbZ2N2CscJWNuXdaiAImfGnBJ8rkjBPcZBz8fhFiIae8tvwOo11SlZvRm/fWga3s4laR0MWswRMFa40iM5aQsMIC2SB8xYdgQc1v4XdLB4kQI8kbZhVvu0dm1KFbsF6ZA3rxwrgF9GgUva6V3iV0aVoWOclSNOwzsP5q1RxnSA5DHGGOMBvXbO30zXl+6h1tTldkTJNJFGy3Do2GEW4TsQTnHzZGTjOOla/GrNCfs0kiTTNtJBEWblqdzkjd5NgMYAUEk52rrdrapEgSNFjRdlVQFUfQCkFoiE6EVCeulQM/XA3qnHCUoScorXl4eQx1JNWZWvC/hh0YTTgKcfdxbHl/mY9C/bA2G/XtOcR45BB/8AtII9sknOAPUnGBWsniu2aTlJIJHxnC4PcjAPQnII2rO/HI1kWNhIjOCVBQ42Kg5IyBu6jf1qzCmqayxWhByvrcq/iWOO4T7dayLMiKVn0HVqRd9S46um+3cH2FQasCMjcHp71bb2yW4drK2VIoc6uISIAojUgfdDGBzZFG5z5FGT1XPLvAnFTNAynP3b6VycnQd1BOBkjcfpWdxLC9ztl8fsOoVe9kLp4XLDiFqVzuzq3+EoxP8AKrXXq5j8OLQy3jy6Ty4IygbsZZCMgepVV39NddOrU4bBww0c3mVMS06jsKUpWiVxSlKAFKVA+JvGMFkAGzJK3yRJ8x9z2VPzH+TtQRlJRV5PQnWYAZJwB1NUnjfxShQYtEF439QbRCuDjd8HJ67KD03xVE45xae+z9qcNHnIgXaJcdM95CNt222BAFaqsOg7Y/T2/aoOXQ5/FcaS7tBX8Xt8iU8QeKLq9XlysiQn5oo1PmPo7Fssn5cDPeoblPpIZgfQqpUqR0I8x3BwR9Kz0qJgVsXWrSUpyu16eR0zw5xf7RbJIxAb5ZOwDjY/ud/1rZ4temKJnABIwBnpliFBPsCcn6Vz3wjw6Ca8MFzqaGaPyxE/dSSpndx/UEOVx107/KuLdfQy2kZhuY5L21KFTMF5kmjBys8ajLbD51653A60h0nujv8ABYtYijGb3a9eZG3PEblLiKBbk82bO8kAaIBBlnQKy4wcDSzn5varcEJXDHJIwSBjfG5AycfvVEn4tbWs8E/20yxqWiYS/wDDWXThlYICcFVB1H5SST5d7hxLjcNuqtLIBr2jUZZpD1wijLOfYClKMkknuXrpvQp/DeE8ZinSOR7S6s0ARUdQgwq4VwoRirZwTue+MZzUje8OltInKXDM9xLbwK7DLQ8yTlkoSTlV5pZVbJBzknVs4f4rZbx47mJrVZQGtzPIqGQbjCR7gYIyfNnzLkVveI7lJeTBGyvK1xA4RWBYJHLGzyewRRqye+PWmtyckmLSik2iT8QcKig4a8Ea3CoV04thqnkLHfzFT5nOdUjf1EkjrXPfBvwxuTEI2T7FEd5GJzKxYbhBuFx5QGbPTpT4p+OGF4YBLPBDCAGeJnjDTMAxDMmDsrLgZwcnuNrp8KOKy3FkWlkMyrKyQyE6meNQvzH8RDa1ydzjuasVaEKqWfVdPyVIYhqo4JNO29tPgy0cI4TFbQpDCuiNBhR1+pJ6kk7kncmtylKYTFKUoAUpUD4z8Tiyty6gPK50wITjUx7n8qjzH2HuKDyUlFXexE+PfHBtsW9vhrl11En5YEO3MYdyT8q98HpiubRxYLMzF5HOqSRt2kb1Y/wB0A2GBXyKM5ZnYySOdUsjfNI3qfQdgOgGANhWSlt3OK4hxCWJllj7i9fFmO4m0rkDJ6AepPQUgh0jc5JOWPqfb0FfLmMlduoII9yO361hXiQIJVHcjIIA6EbEZJC5B968M9Rbjp+9DbpWFJ2P/DYfUr/vX1piPwN+mD/3oIZX+tGr9paC556Y5kYWWLf5uVqDoduhWQjP5z0Ir9CwTB1Vl3DKGH0IyK/PMc6v9840Iqsql9iQxGonPQeUDB3611T4RXxk4fs6yRxyvHAQcsI1xhX9wdQH5dJ3zUonVcHqytKk+Xy6W+nqXaovhnhe0t2LwW8UTEAZVQCAM4A9BudhtUpXiedUUs7BVAyxYgAD1JPSpm+ebm1SRdMiLIp6qwDA/odqi+JSQcPtpp0hRAqZKxoqmQjOldgMkk4H1qK418Qo44ibeGe5c4EZWCUxEt0cuEwYx1JXO3TNUvjniOQsiyTzzW4DTzl7YxhHixpRfIMISdYBJIMY3xS51MqbGQhnklsU62gvxKttEDLcyyMXLadIdvO8mQc6ctqyQOo74B/Q3BeEpa28UEfyRIqL76RjP1PWqD8ILIzGe/bSeZiOLG+nG8pBwMgtoTP/ACveul0UnJwTnuFVRU2obClKUwWKUpQB5kkCgkkAAZJPQAdSa4bxTjxv7h7o5EZ8lqD+GEfi6bGQ+Y+2kdqt3xL8Uu2uwgJQsn/2Jf6FcECNPznqT2GOurIo1q2VG2MDBHoRtj6VCT5HO8ZxaUewg9ef2RlpSlROWFZPBfh9bi7nhkd+UiLKqodGTKz5DMPNsRkEEde9Y6nfAMoW9kU4Be3GPU6H3+vzioTdos2ODKMsUoTV0+vgiy/2EsTjVbpJjpry/wDqJrW434OteRKyx6GWN2UozLgqpxsD/FWetXiUuEK6S7OCqqCATkYPXoADkn09elVlJ3O8dKDVsqt5Fe8KeCLWGKGQrz5OWpDy4bTqAbyjGlevYZ2HWpU3a2d4JWOmG5AjmYnCRyx5MbnsupS6FieqxiozhPh+/WKOOW+VVSMIOTCA+wAB1uWB2H9FbreFtYxLd3Uw325ix9feJUO1MUrSvc8UEo5YqxJzePrUY5fNuNXymGGSRDnp5wugD3JxsaiLG5HEnNxIubdHxaRsNiy/NO25BOrZOwC5BOrb3/YeyLh3gEzgYDTFpmx6Zck436VOIgAAAAA2AGwAqU611ZBGnZ3Pta99xKKFS8siRKOrOwUfzWxVO4ndxTXJggtCbuZXTnSwlFRE8rvqcAyBQ2QE2JZdwDmkxjmdhknZG14U4/O9xcSRWsz2sjZTycs6lVPvRzGUMsmSPLkDlA/iq3XV9cYHKtgxz5uZKsYAwdwVDknOBjA6nfbBjPB0ryWaqC+ldUamQIroYm5YjZUYg6dJDHUNx77SPCJEaMwl+Y6eWYEkkNgEjck/iBAz0IrQSsrFRu55j4jMw83IiJGVKs84Pbfyxgb7DfetC3Z7htK30oeMfecuFUQt6EOjEdQdOrO1YDDbyR8i5Uu1tNzAwQp5oyJVdcdTgjOOpDDGAa2OJAkLd26F2QYVWQj7s41YUAOCMdOuc7HYV6eE1YXhbUjgLImNYHQg5w4/K2Dj6Edq26i7u2dgk6rpmQHyg/Oh3MZJA64BGRsR9a3rS6WRFdDlWGRkEH6EHcEHYg9KAODxFiWd8cyR2kkwcjU5LEA+gzgewFZKUpR83nNzk5y3eopSlBAVt8AkMd9BKFJCh1lbtHG4UFz7axGP81alWz4b8MWZ7wSoHiaGOIg7htXNMi/ty/3FFr6GrwiLeLi1yu/QuleOSNWrvjA9h1OPrtn6D0qEt75rEcm8YhE2hum+SVNgBIeiTDIBBwG6juF2348pIEMU1wSCRy4zoIH/ADG0x59tW9VHCSdrH0FSTVyTrHPOqKXdgiqMszEAAe5Na0dtey5GiO0Ty6Wc86QjYsDGMIp6gHW3rg9K0OMeG7eOW3a4Et194DzJDqVHTdAEGEUsT1AGy79qZGjJ7kXVS2PqcbnnOLO1aRf76YmGHBGcp5S8nUEYXSRnzZGK2YOAcRQ5N5bS5/CbZkA+hE5JH6VKf2st/wCsfuv/ALUk8ToOiOwxnOYwP5cU9UooS6kmRz8O4i2wNpEMdfvZSD648gx7Z/WvvDfBJjnW5kuXnuBgamVVRUw4aONRuisXzuxOUXJOKyL4nnkwbe2SRScMXnAI65I5aSKdsfiGa8yzcRfVo0R4IwDCPMMnYOZzjYfMY+/T0moRjsjxyb3PEbSpxKRUVxGYeYykjRI241LuShztjHm3OfLgytjbMtxK2CFkVc75XmLkFgNO2pSud/wdO9YRYXRXeYKx9TrAz/hWMn2+vevEfh2Tq9y5Od9IYD9AXbG3vUiJtvwNDc/aOjGPlyDA84GdIJ66Rqby9Mkem+hwHwyLea4KvII5TtHnyDYAGPumBkEeu+1eL7wFbTbyGUk7sVkZCT6kqQa82/w6skOeW75GCHmkdSPoWxQBtcLdbOLl3NyjNkkSSOis69iRhRkDbbrio2Tjwju4zBqlgncLN5GEaOwJWVJD5N8BSnckHIOzycPgiwUYW0gAHTyDtt6egFbv/wADbZ1fZ4dWAM8tc4HTfFAH/9k="/>
          <p:cNvSpPr>
            <a:spLocks noChangeAspect="1" noChangeArrowheads="1"/>
          </p:cNvSpPr>
          <p:nvPr/>
        </p:nvSpPr>
        <p:spPr bwMode="auto">
          <a:xfrm>
            <a:off x="0" y="-579438"/>
            <a:ext cx="1524000" cy="1219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8" name="Picture 4" descr="http://www.newtonfreelibrary.net/images/childrens/activities/sum06/school_clipart_boy_writting.gif"/>
          <p:cNvPicPr>
            <a:picLocks noChangeAspect="1" noChangeArrowheads="1"/>
          </p:cNvPicPr>
          <p:nvPr/>
        </p:nvPicPr>
        <p:blipFill>
          <a:blip r:embed="rId3" cstate="print"/>
          <a:srcRect/>
          <a:stretch>
            <a:fillRect/>
          </a:stretch>
        </p:blipFill>
        <p:spPr bwMode="auto">
          <a:xfrm>
            <a:off x="7391400" y="5410200"/>
            <a:ext cx="1524000" cy="1219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Workshop</a:t>
            </a:r>
            <a:endParaRPr lang="en-US" dirty="0"/>
          </a:p>
        </p:txBody>
      </p:sp>
      <p:graphicFrame>
        <p:nvGraphicFramePr>
          <p:cNvPr id="6" name="Content Placeholder 5"/>
          <p:cNvGraphicFramePr>
            <a:graphicFrameLocks noGrp="1"/>
          </p:cNvGraphicFramePr>
          <p:nvPr>
            <p:ph sz="quarter" idx="1"/>
          </p:nvPr>
        </p:nvGraphicFramePr>
        <p:xfrm>
          <a:off x="1600200" y="1828800"/>
          <a:ext cx="5410200" cy="3954781"/>
        </p:xfrm>
        <a:graphic>
          <a:graphicData uri="http://schemas.openxmlformats.org/drawingml/2006/table">
            <a:tbl>
              <a:tblPr/>
              <a:tblGrid>
                <a:gridCol w="1798823"/>
                <a:gridCol w="1802861"/>
                <a:gridCol w="1808516"/>
              </a:tblGrid>
              <a:tr h="1483043">
                <a:tc>
                  <a:txBody>
                    <a:bodyPr/>
                    <a:lstStyle/>
                    <a:p>
                      <a:pPr marL="0" marR="0" algn="ctr">
                        <a:spcBef>
                          <a:spcPts val="0"/>
                        </a:spcBef>
                        <a:spcAft>
                          <a:spcPts val="0"/>
                        </a:spcAft>
                      </a:pPr>
                      <a:r>
                        <a:rPr lang="en-US" sz="1600" dirty="0">
                          <a:latin typeface="Century Gothic"/>
                          <a:ea typeface="Calibri"/>
                          <a:cs typeface="Times New Roman"/>
                        </a:rPr>
                        <a:t>I followed the writing process (plan, write, revise, edit &amp; publish). (W3.5)</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entury Gothic"/>
                          <a:ea typeface="Calibri"/>
                          <a:cs typeface="Times New Roman"/>
                        </a:rPr>
                        <a:t>I wrote complete simple and compound sentences. (L3.1i)</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entury Gothic"/>
                          <a:ea typeface="Calibri"/>
                          <a:cs typeface="Times New Roman"/>
                        </a:rPr>
                        <a:t>I spelled sight words correctly and used spelling patterns. (L3.2f)</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5869">
                <a:tc>
                  <a:txBody>
                    <a:bodyPr/>
                    <a:lstStyle/>
                    <a:p>
                      <a:pPr marL="0" marR="0" algn="ctr">
                        <a:spcBef>
                          <a:spcPts val="0"/>
                        </a:spcBef>
                        <a:spcAft>
                          <a:spcPts val="0"/>
                        </a:spcAft>
                      </a:pPr>
                      <a:r>
                        <a:rPr lang="en-US" sz="1600">
                          <a:latin typeface="Century Gothic"/>
                          <a:ea typeface="Calibri"/>
                          <a:cs typeface="Times New Roman"/>
                        </a:rPr>
                        <a:t>I used descriptive details. (W3.3b)</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Century Gothic"/>
                          <a:ea typeface="Calibri"/>
                          <a:cs typeface="Times New Roman"/>
                        </a:rPr>
                        <a:t>First Quarter Writing Expectations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entury Gothic"/>
                          <a:ea typeface="Calibri"/>
                          <a:cs typeface="Times New Roman"/>
                        </a:rPr>
                        <a:t>I used transition words in my writing. (W3.3c)</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5869">
                <a:tc>
                  <a:txBody>
                    <a:bodyPr/>
                    <a:lstStyle/>
                    <a:p>
                      <a:pPr marL="0" marR="0" algn="ctr">
                        <a:spcBef>
                          <a:spcPts val="0"/>
                        </a:spcBef>
                        <a:spcAft>
                          <a:spcPts val="0"/>
                        </a:spcAft>
                      </a:pPr>
                      <a:r>
                        <a:rPr lang="en-US" sz="1600">
                          <a:latin typeface="Century Gothic"/>
                          <a:ea typeface="Calibri"/>
                          <a:cs typeface="Times New Roman"/>
                        </a:rPr>
                        <a:t>My writing has a beginning, middle and </a:t>
                      </a:r>
                      <a:r>
                        <a:rPr lang="en-US" sz="1600" b="1">
                          <a:latin typeface="Century Gothic"/>
                          <a:ea typeface="Calibri"/>
                          <a:cs typeface="Times New Roman"/>
                        </a:rPr>
                        <a:t>end</a:t>
                      </a:r>
                      <a:r>
                        <a:rPr lang="en-US" sz="1600">
                          <a:latin typeface="Century Gothic"/>
                          <a:ea typeface="Calibri"/>
                          <a:cs typeface="Times New Roman"/>
                        </a:rPr>
                        <a:t>. a (W3.3d)</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Century Gothic"/>
                          <a:ea typeface="Calibri"/>
                          <a:cs typeface="Times New Roman"/>
                        </a:rPr>
                        <a:t>I used correct capitalization and punctuation. (L3.2f)</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entury Gothic"/>
                          <a:ea typeface="Calibri"/>
                          <a:cs typeface="Times New Roman"/>
                        </a:rPr>
                        <a:t>I used dialogue in my writing. (W3.3b)</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6" name="AutoShape 2" descr="data:image/jpeg;base64,/9j/4AAQSkZJRgABAQAAAQABAAD/2wCEAAkGBhMSERUUExMVEhUWFRoYExgYGBsYGRUYGB0YGB0YGh8hHCkgGxojGhgYHy8gJyc1LiwsGCA9QTwqNScrLisBCQoKDgwOGg8PGjYlHSQqNSo1NSosLDQsLi8sKSw0KTIsLi0vLywyLDA1LCw1LCwsLCwsLCksMS8sNCwpLC4vLP/AABEIAIAAoAMBIgACEQEDEQH/xAAcAAEAAgMBAQEAAAAAAAAAAAAABQYDBAcCAQj/xAA9EAACAQMCBAQDBwEGBgMAAAABAgMABBESIQUTMUEGIlFhBzJxFCNCYoGRoVIWU3KCstFDY4PBw9IVJDP/xAAbAQACAwEBAQAAAAAAAAAAAAAAAwIEBQYBB//EAC8RAAIBAgQDBQgDAAAAAAAAAAABAgMRBBIhMQVBURMiYXGhFDKBkbHB0fAjQuH/2gAMAwEAAhEDEQA/AO40pSgBSlKAFKUoAUpWrxTikVvE80ziONBlmPb/AHPbFAG1VX8b+OIrCBmEkBmBAWN5MHcjJwAWJAOcd6pHGPGF3e5AZrOAjaNDiZgf7x/wZB+VNxjqah7LhkUIxHGqeuAAT9TWRiOLUqbyw7z9C3TwspavQkpviBxKRZFV4jG660liXDYOfu48sRnodZ/aoTg0skTieWxiurnVrM09y7lTq1LoXQQhXpnO+O1SdKyFxXELmW/ZaZZ7H4rzAgXFgQD+KCVZAPcqwQgfQnvVp4L42s7ptEcwEn924KSenytgke4rl9Ybq0SRdLqGHbPY+o9D71ZpcZmn/JG68BcsHH+rO50rnfhfxw0REV0+qM4CTN8yHpiQ91/P275610St+jXhWjng9ChODg7MUpSnEBSlKAFKUoAUpSgBSlKAFce8Ucf+33JI3t7d2WAdpJB5XmPrg5Vf8x3yK6B494sbexlKHEjgRRd8PJ5QcegySfYGuW2lqsaKi7KqhR9BWNxbEunTVOO8vp/pcwtPNLM+RmpSlcsaYpSlAClKUAYbu1WRGRxlWGGHTY1bPAvjIw8myuFVVAEdvMvlU42WN1/A2OjZwx22OAazWK6tlkRkcZVgQw9jV7B4yeGlp7r3QmtRVReJ3KlVrwDxt7i1AlbVLCxikPd9IBVzsN2QqT7k1Za7KMlJKS2ZjtNOzFKUqR4KUpQApSlAClKUAc9+K8wMllGepeWUf9NAn/mqqVbfivZHNpcY2jkeJj2UThcE/V40X6tVSrleMJ9ur9PyamEtk+IpWxw7hc1xnkoCoOGdm0qD3A2JYjvgV84lwya3I5yKEY4V0bUpO2AcgFSScDPWqHstXJny6fvLcsdpG9rmClK+E1WJn2vLNj1JJwABkknoAO5rzLMFUsensCSfQADck9gOtXHwd4cMQ586/fuNlODyU7IMEjUfxEdT7AVcwuFdd66JCqlTJ5lNt5iwOVZCGZSGxnKkqehPcVlr1cwsk06N1WaQ/o7GRfr5WFeaRWhkqSj0ZOLukyf+EN9zLniA3GgW4Kns2bgZH1UIf2rp1cu+HFwIuISp0+0wBv8ANbsR/pm/gV1GuywMlLDwa6GPWTVR3FKUq2KFKUoAUpSgBSlKAIzxLwYXdrNATp5iEKw6q3VWHuDg1xtJZFEiSronhysqZzhwMgjHVWGGHsa7rJIFBJIAAySdgAO5rk/jrjthclZbZ2N2CscJWNuXdaiAImfGnBJ8rkjBPcZBz8fhFiIae8tvwOo11SlZvRm/fWga3s4laR0MWswRMFa40iM5aQsMIC2SB8xYdgQc1v4XdLB4kQI8kbZhVvu0dm1KFbsF6ZA3rxwrgF9GgUva6V3iV0aVoWOclSNOwzsP5q1RxnSA5DHGGOMBvXbO30zXl+6h1tTldkTJNJFGy3Do2GEW4TsQTnHzZGTjOOla/GrNCfs0kiTTNtJBEWblqdzkjd5NgMYAUEk52rrdrapEgSNFjRdlVQFUfQCkFoiE6EVCeulQM/XA3qnHCUoScorXl4eQx1JNWZWvC/hh0YTTgKcfdxbHl/mY9C/bA2G/XtOcR45BB/8AtII9sknOAPUnGBWsniu2aTlJIJHxnC4PcjAPQnII2rO/HI1kWNhIjOCVBQ42Kg5IyBu6jf1qzCmqayxWhByvrcq/iWOO4T7dayLMiKVn0HVqRd9S46um+3cH2FQasCMjcHp71bb2yW4drK2VIoc6uISIAojUgfdDGBzZFG5z5FGT1XPLvAnFTNAynP3b6VycnQd1BOBkjcfpWdxLC9ztl8fsOoVe9kLp4XLDiFqVzuzq3+EoxP8AKrXXq5j8OLQy3jy6Ty4IygbsZZCMgepVV39NddOrU4bBww0c3mVMS06jsKUpWiVxSlKAFKVA+JvGMFkAGzJK3yRJ8x9z2VPzH+TtQRlJRV5PQnWYAZJwB1NUnjfxShQYtEF439QbRCuDjd8HJ67KD03xVE45xae+z9qcNHnIgXaJcdM95CNt222BAFaqsOg7Y/T2/aoOXQ5/FcaS7tBX8Xt8iU8QeKLq9XlysiQn5oo1PmPo7Fssn5cDPeoblPpIZgfQqpUqR0I8x3BwR9Kz0qJgVsXWrSUpyu16eR0zw5xf7RbJIxAb5ZOwDjY/ud/1rZ4temKJnABIwBnpliFBPsCcn6Vz3wjw6Ca8MFzqaGaPyxE/dSSpndx/UEOVx107/KuLdfQy2kZhuY5L21KFTMF5kmjBys8ajLbD51653A60h0nujv8ABYtYijGb3a9eZG3PEblLiKBbk82bO8kAaIBBlnQKy4wcDSzn5varcEJXDHJIwSBjfG5AycfvVEn4tbWs8E/20yxqWiYS/wDDWXThlYICcFVB1H5SST5d7hxLjcNuqtLIBr2jUZZpD1wijLOfYClKMkknuXrpvQp/DeE8ZinSOR7S6s0ARUdQgwq4VwoRirZwTue+MZzUje8OltInKXDM9xLbwK7DLQ8yTlkoSTlV5pZVbJBzknVs4f4rZbx47mJrVZQGtzPIqGQbjCR7gYIyfNnzLkVveI7lJeTBGyvK1xA4RWBYJHLGzyewRRqye+PWmtyckmLSik2iT8QcKig4a8Ea3CoV04thqnkLHfzFT5nOdUjf1EkjrXPfBvwxuTEI2T7FEd5GJzKxYbhBuFx5QGbPTpT4p+OGF4YBLPBDCAGeJnjDTMAxDMmDsrLgZwcnuNrp8KOKy3FkWlkMyrKyQyE6meNQvzH8RDa1ydzjuasVaEKqWfVdPyVIYhqo4JNO29tPgy0cI4TFbQpDCuiNBhR1+pJ6kk7kncmtylKYTFKUoAUpUD4z8Tiyty6gPK50wITjUx7n8qjzH2HuKDyUlFXexE+PfHBtsW9vhrl11En5YEO3MYdyT8q98HpiubRxYLMzF5HOqSRt2kb1Y/wB0A2GBXyKM5ZnYySOdUsjfNI3qfQdgOgGANhWSlt3OK4hxCWJllj7i9fFmO4m0rkDJ6AepPQUgh0jc5JOWPqfb0FfLmMlduoII9yO361hXiQIJVHcjIIA6EbEZJC5B968M9Rbjp+9DbpWFJ2P/DYfUr/vX1piPwN+mD/3oIZX+tGr9paC556Y5kYWWLf5uVqDoduhWQjP5z0Ir9CwTB1Vl3DKGH0IyK/PMc6v9840Iqsql9iQxGonPQeUDB3611T4RXxk4fs6yRxyvHAQcsI1xhX9wdQH5dJ3zUonVcHqytKk+Xy6W+nqXaovhnhe0t2LwW8UTEAZVQCAM4A9BudhtUpXiedUUs7BVAyxYgAD1JPSpm+ebm1SRdMiLIp6qwDA/odqi+JSQcPtpp0hRAqZKxoqmQjOldgMkk4H1qK418Qo44ibeGe5c4EZWCUxEt0cuEwYx1JXO3TNUvjniOQsiyTzzW4DTzl7YxhHixpRfIMISdYBJIMY3xS51MqbGQhnklsU62gvxKttEDLcyyMXLadIdvO8mQc6ctqyQOo74B/Q3BeEpa28UEfyRIqL76RjP1PWqD8ILIzGe/bSeZiOLG+nG8pBwMgtoTP/ACveul0UnJwTnuFVRU2obClKUwWKUpQB5kkCgkkAAZJPQAdSa4bxTjxv7h7o5EZ8lqD+GEfi6bGQ+Y+2kdqt3xL8Uu2uwgJQsn/2Jf6FcECNPznqT2GOurIo1q2VG2MDBHoRtj6VCT5HO8ZxaUewg9ef2RlpSlROWFZPBfh9bi7nhkd+UiLKqodGTKz5DMPNsRkEEde9Y6nfAMoW9kU4Be3GPU6H3+vzioTdos2ODKMsUoTV0+vgiy/2EsTjVbpJjpry/wDqJrW434OteRKyx6GWN2UozLgqpxsD/FWetXiUuEK6S7OCqqCATkYPXoADkn09elVlJ3O8dKDVsqt5Fe8KeCLWGKGQrz5OWpDy4bTqAbyjGlevYZ2HWpU3a2d4JWOmG5AjmYnCRyx5MbnsupS6FieqxiozhPh+/WKOOW+VVSMIOTCA+wAB1uWB2H9FbreFtYxLd3Uw325ix9feJUO1MUrSvc8UEo5YqxJzePrUY5fNuNXymGGSRDnp5wugD3JxsaiLG5HEnNxIubdHxaRsNiy/NO25BOrZOwC5BOrb3/YeyLh3gEzgYDTFpmx6Zck436VOIgAAAAA2AGwAqU611ZBGnZ3Pta99xKKFS8siRKOrOwUfzWxVO4ndxTXJggtCbuZXTnSwlFRE8rvqcAyBQ2QE2JZdwDmkxjmdhknZG14U4/O9xcSRWsz2sjZTycs6lVPvRzGUMsmSPLkDlA/iq3XV9cYHKtgxz5uZKsYAwdwVDknOBjA6nfbBjPB0ryWaqC+ldUamQIroYm5YjZUYg6dJDHUNx77SPCJEaMwl+Y6eWYEkkNgEjck/iBAz0IrQSsrFRu55j4jMw83IiJGVKs84Pbfyxgb7DfetC3Z7htK30oeMfecuFUQt6EOjEdQdOrO1YDDbyR8i5Uu1tNzAwQp5oyJVdcdTgjOOpDDGAa2OJAkLd26F2QYVWQj7s41YUAOCMdOuc7HYV6eE1YXhbUjgLImNYHQg5w4/K2Dj6Edq26i7u2dgk6rpmQHyg/Oh3MZJA64BGRsR9a3rS6WRFdDlWGRkEH6EHcEHYg9KAODxFiWd8cyR2kkwcjU5LEA+gzgewFZKUpR83nNzk5y3eopSlBAVt8AkMd9BKFJCh1lbtHG4UFz7axGP81alWz4b8MWZ7wSoHiaGOIg7htXNMi/ty/3FFr6GrwiLeLi1yu/QuleOSNWrvjA9h1OPrtn6D0qEt75rEcm8YhE2hum+SVNgBIeiTDIBBwG6juF2348pIEMU1wSCRy4zoIH/ADG0x59tW9VHCSdrH0FSTVyTrHPOqKXdgiqMszEAAe5Na0dtey5GiO0Ty6Wc86QjYsDGMIp6gHW3rg9K0OMeG7eOW3a4Et194DzJDqVHTdAEGEUsT1AGy79qZGjJ7kXVS2PqcbnnOLO1aRf76YmGHBGcp5S8nUEYXSRnzZGK2YOAcRQ5N5bS5/CbZkA+hE5JH6VKf2st/wCsfuv/ALUk8ToOiOwxnOYwP5cU9UooS6kmRz8O4i2wNpEMdfvZSD648gx7Z/WvvDfBJjnW5kuXnuBgamVVRUw4aONRuisXzuxOUXJOKyL4nnkwbe2SRScMXnAI65I5aSKdsfiGa8yzcRfVo0R4IwDCPMMnYOZzjYfMY+/T0moRjsjxyb3PEbSpxKRUVxGYeYykjRI241LuShztjHm3OfLgytjbMtxK2CFkVc75XmLkFgNO2pSud/wdO9YRYXRXeYKx9TrAz/hWMn2+vevEfh2Tq9y5Od9IYD9AXbG3vUiJtvwNDc/aOjGPlyDA84GdIJ66Rqby9Mkem+hwHwyLea4KvII5TtHnyDYAGPumBkEeu+1eL7wFbTbyGUk7sVkZCT6kqQa82/w6skOeW75GCHmkdSPoWxQBtcLdbOLl3NyjNkkSSOis69iRhRkDbbrio2Tjwju4zBqlgncLN5GEaOwJWVJD5N8BSnckHIOzycPgiwUYW0gAHTyDtt6egFbv/wADbZ1fZ4dWAM8tc4HTfFAH/9k="/>
          <p:cNvSpPr>
            <a:spLocks noChangeAspect="1" noChangeArrowheads="1"/>
          </p:cNvSpPr>
          <p:nvPr/>
        </p:nvSpPr>
        <p:spPr bwMode="auto">
          <a:xfrm>
            <a:off x="0" y="-579438"/>
            <a:ext cx="1524000" cy="1219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8" name="Picture 4" descr="http://www.newtonfreelibrary.net/images/childrens/activities/sum06/school_clipart_boy_writting.gif"/>
          <p:cNvPicPr>
            <a:picLocks noChangeAspect="1" noChangeArrowheads="1"/>
          </p:cNvPicPr>
          <p:nvPr/>
        </p:nvPicPr>
        <p:blipFill>
          <a:blip r:embed="rId3" cstate="print"/>
          <a:srcRect/>
          <a:stretch>
            <a:fillRect/>
          </a:stretch>
        </p:blipFill>
        <p:spPr bwMode="auto">
          <a:xfrm>
            <a:off x="7391400" y="5410200"/>
            <a:ext cx="1524000" cy="1219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Math</a:t>
            </a:r>
            <a:endParaRPr lang="en-US" dirty="0"/>
          </a:p>
        </p:txBody>
      </p:sp>
      <p:sp>
        <p:nvSpPr>
          <p:cNvPr id="3" name="Content Placeholder 2"/>
          <p:cNvSpPr>
            <a:spLocks noGrp="1"/>
          </p:cNvSpPr>
          <p:nvPr>
            <p:ph sz="quarter" idx="1"/>
          </p:nvPr>
        </p:nvSpPr>
        <p:spPr/>
        <p:txBody>
          <a:bodyPr/>
          <a:lstStyle/>
          <a:p>
            <a:r>
              <a:rPr lang="en-US" dirty="0" smtClean="0"/>
              <a:t>Each day in math, we will have a…</a:t>
            </a:r>
          </a:p>
          <a:p>
            <a:pPr lvl="1"/>
            <a:r>
              <a:rPr lang="en-US" dirty="0" smtClean="0"/>
              <a:t>Problem of the Day</a:t>
            </a:r>
          </a:p>
          <a:p>
            <a:pPr lvl="1"/>
            <a:r>
              <a:rPr lang="en-US" dirty="0" smtClean="0"/>
              <a:t>Mini-lesson</a:t>
            </a:r>
          </a:p>
          <a:p>
            <a:pPr lvl="1"/>
            <a:r>
              <a:rPr lang="en-US" dirty="0" smtClean="0"/>
              <a:t>Guided &amp; Independent Practice</a:t>
            </a:r>
          </a:p>
          <a:p>
            <a:pPr lvl="1"/>
            <a:r>
              <a:rPr lang="en-US" dirty="0" smtClean="0"/>
              <a:t>Spiral Review</a:t>
            </a:r>
          </a:p>
          <a:p>
            <a:r>
              <a:rPr lang="en-US" dirty="0" smtClean="0"/>
              <a:t>You child will be tested on their math facts every week</a:t>
            </a:r>
          </a:p>
          <a:p>
            <a:r>
              <a:rPr lang="en-US" dirty="0" smtClean="0"/>
              <a:t>Synergize to help your child </a:t>
            </a:r>
          </a:p>
          <a:p>
            <a:pPr>
              <a:buNone/>
            </a:pPr>
            <a:r>
              <a:rPr lang="en-US" dirty="0" smtClean="0"/>
              <a:t>memorize their math facts</a:t>
            </a:r>
            <a:endParaRPr lang="en-US" dirty="0"/>
          </a:p>
        </p:txBody>
      </p:sp>
      <p:sp>
        <p:nvSpPr>
          <p:cNvPr id="25602" name="AutoShape 2" descr="data:image/jpeg;base64,/9j/4AAQSkZJRgABAQAAAQABAAD/2wCEAAkGBhMRERUTEBMWFBUVGBgaFxcYFhoeIBkYHR0dGB4kHB8eHCYeICAmIB0aIDAgJSkpLCwvGR8xNTAsNScrLDUBCQoKDgwOGg8PGjQjHiE1LDQsKSwsKS4qNCwxLSwpLCkpLCwpLS0sLC0qLCwsNCosLC4sKiwtLCw1LDUsLCwsLP/AABEIAHIAiAMBIgACEQEDEQH/xAAcAAACAwADAQAAAAAAAAAAAAAABQQGBwEDCAL/xABEEAACAQIEAgYECQoGAwAAAAABAgMEEQAFEiEGMQcTIkFRYRQycYFCUlRygpGSodEVFhcjJDRTYpOyM5SiscHwY4Oz/8QAGgEAAgMBAQAAAAAAAAAAAAAAAAIDBAUBBv/EADARAAIBAwMBBgQGAwAAAAAAAAABAgMEERIxQSEFEzJR0fAiYXGBFKGxweHxIySR/9oADAMBAAIRAxEAPwDccGDBgAMGDC7NeIaal0+lTxQ676escLqta9rnuuPrwAMDjGajLBU5hmbTVFWqwzxqixTsoAZLnblzGNG/SDlvy6m/rJ+OM9ymtjmqc2khdZEaogKspuCNB5EYqXs5QouUejFk8Js44Xg6jOqWOKeqdHhnZlmmZwSAQLDljZBjFKTM4qfOqOSeRIkEE92dgo3uBucaV+kHLfl1N/WT8cds5ynRjKW/8hBtrLLDgxByrO4KpS1NNHMqmxMbBgDa9jbyIxOxaGDBji+C+ADnBgwYADBgwYADBgwYADBjPY+maBr9XR10gDMupINQupsbENbH3+mCL5BmH+WP44AL/jNOk2GJ8zypZwjRn0rUJLafVS177c7Ymfpgi+QZh/lj+OE3EPGtBXaPSsorpymoRhqdhu1rgWYc9I+rCyjqi15hkifsPyeh+xH+OJdNUQhGSnjgRWILdSqi5HK+k+3EnhXhjJ65p0GV9TJTlFkSTmC41AXVyNrb4T5NlMMFTmscMaokdRCEA+CChJAxh3VnKnScnNv5e2QSi8Zyd1RHT6g08cDkAhRMFO3lqOPn9h+T0P2I/wAcJ80Sk/KVO2YqrU6U87OG8r2tYgk32A8cKMw4IFZS1GZJTLR00cbNTQoDrlAPruTfbv252sNt8FtZSqUlJTazx7YQg2s5GXDPSnT5V6bEsHWSSVTtGiFUjC2VR2t7C47gdsXSGs4grAHQ0VFGwupv1rEHvuNSn3WxC4a4ao4qKFUgik6yJHd3RWLllBO57t7WHK2IvBcUcUtfTyVMkVHTSJ1aifq1VpAWZNWzG1hZQ3jtc4sWPaMLmcqUU/h5fOOn2Ls6EoRUnyPhwNm7by546nwjp1A/uGJXR/n861FTltfJ1tRTtrjkIAMsDWsbDvFxf2+WOYoMuYXjoZaj+bqJWB9jy2v7b4U8dQtCtPm1LBJE9CwSSJ1Cl6U2BGzHYX29p8MaxCahgxGy+vSeJJYm1JIoZT4qRcYhcT8TQZfTtPUtZQQAALs7HkqjvJwANsGMkn4yziqOqEQ0MZ9UOvWSW7tXwQfKwx8RcS53TnUZaetUc42j6tiP5Sthf23xJ3U8ZwV/xNLONRr2DFf4O4xhzKEyRBkdDplif1o38D5c7Hvt5EY5xGWDJeHeL6ejolSWfq3aoqTpGonTrIuQo2F78/DEv9KFJ8qf7Mn4Y0bh3o4oqGWSaCM65BZi7FtidRtflv8A7Y+uLeJKbL41LxCSWQ6YYEUF5X8ALbDcXPd92Jo1XFYwVKlpGcnJtmbnpQpPlT/Zk/DC6phmzCM1dXPLTQJ2qRA3a1/BkbxJ7gLbXtYbm5rwYahTWcQOixp2lpEIWGEd2sjd37uflvyxnOf0j0bXUTHL9REBl9aHVvZlvqCn4JaxsO47Yq3dSrOnin0L/ZlpbRuIqvJ4fL9/nwMOjfOMwarqYY6iminnKOTOjsZNIK3j0kKTbcg7+HI45fiJ6OpzKCoJqK2WeHq1jjKiRgtvojcfVhBV0glAIYqy7o6mxU+IIxYMiSKji9JkcVFZKCASSRGORAvyHj43sNsZ1W6hUpNTXXy98G9d9gVYVlCl1hLZ+XyfqL+IeEQIRLVSa692VwOaKo+Bp5aO6/eeW18MctznMc3iML1dLF1bdumaIrdRsLhRZo+W3K4F+7FdzrO2DXN5JpD2R4k7D3eWHXD2UZhQU71hpIJC5s8rzdpRr6vTYeqFbZvZvsMRx/Fdw+6342/fgTtK0s7XRST+NeLG39+3wTaDgPNIIzFDmUSJvZQH7N9+zdCR7sSeH+DK+i3gqKAuWLGV4XdyTzOpgSPdbCqLpLrnDtFQCVEJDPH1rLtz7QFsOcn4gzSrhimpqKCVJWK3WY9gjn1lz2befiPHGbCPaak9CjnnGjP3M99w0st/mT63PM1ppKbra6FzUVMUOlKdSqq17k30sTy2uPbjRKfJ5jqFTUCeN1ZWj6lFBDCx3BJ5X2v34zat4YzarlpRNTwwpDURys8U4LADY2vfcAkj2YuNRFl8ZtUVj6x3PXSavsq4P3Y37JV+6/2PF9v2KlTRq+DYV9G1S1FUVGTzEnqCZaVj8Onc3t5lSfvPhip8fZpPmOdRU9AY5BSISS3ajjlJOtmttdbKvtGGfSTnUU1RRS5VKHzBZGWMKt7xMDq6y/JQTcE7bt54ZZTkq5ZSuqt1lTKGeaY82kIJJv4A3sPf34urc7To968cFO4dlmzWakppJmhWWGSaZobKzaXZAqnfSNv98NaOlekr6mhMrzRxpHJE0hu6q/NWPfzx0cCUVJleXQ5xNJM8rRPGkOpSGZnICxrp1C9r89rk4kZFSSlpaqrt6TVMGcDlGo9RB7B/3bFmk5SnkybmNOnR046vYlcMSGDPo9Gwq6dxIPFo+0D7bC3vOOcdnR7SmtzN61f3eljaCJv4krG7lfIAkX8xgxDVac3gtW6apRUjWTjFelbin0bOqOWIF2o01T6d7RuwUg+B0n/WuNZ4jzY0tLNUCMyGKNn0A21aRfn3DxPhjCeCcyWrrqyKsRB+VIiysCWtzOkE77c7eMa4TBOadxZ26ilkLa4HRupHwRP/AIit5lo9Wkn1dBtu2K5xXnkcEXVtH18k90jpxuZSdtx8XxP1b8oOWZ86ZFU08yPJU5ZIEAQXK6W1ROf5BYg/yg+OF2VzxwR+myyLU1lSt1YerGnxVHwQOR5EkW5XOK1xXVGGcZb2JrWznd1lCBAPDAoqZFllvOxLGMbqinuHfYeJ593jiCwNttj3Y68xzJ3k0j9ZPKdgSAPaxNgqgeNgLY+sxyiaiAkaQ1NO2nXOkbhI5TzUMV0ul+TLt7OWMuNCrUi6j9/Q9/C+t7DRZ1J5fL4Xkm/ePoOOi2ipTUftFQ8FajrIC3VaJUU8kZk1KLEhlDbg+W1+4zppI4MxpoQf2mCSeEDvbZahR520uB39Y3hjI6yjWUCxswIZHHMHmCPHuxo3C3G8tfTM0iFqrLXEjSIOzKgBVwCNg7Rl+z3kAjy07esqixyjyna/ZsrOprzmMtnz9H68kzhbMImoaf0VgI1iQWBHZYAatXgdV738b9+FfRvnAauzRaResRikke5WMyL2XuwBC6iwPLcKbXtg4y6OoJamKSlhutYNPYZljEnr9Y4U20GMsxG1ygHwsWvK6NaWMUGWKo6q3WzMLrGxFyWAP6yZhvovYC2ogWBpWXZitas6ilnV656+ZmVK2uKjjY7K+lRVDZnU69R7MKFkjJ8EjS8kx+cWv8UcsLs742TLYQ0FAyBzoiQiOIyOeQWMXkNtr3AO/jhnX1NHlcTVNTJdyDeWRg0spHwU5e5EAUeAG+Kzw/QSVExzXMl0uRalgPKCI8tvjtzv5k+Q1iOEHN4RI4cyZ6fXWVzdbXVG7HujXmI08FG17eFu7H3WyFlcnclWv9k4kVFQXbUfd5DEWq9R/mt/acSpG/RoqlH5lF4DyySeGnmqTqjgUrSx9y3YlnI72JuB7B4DDOurPTqn0CKdIIxvVTs6rpTloTUd2PI+HuOFHCXGdHDRQxSykOqkMNDm12J5geBxx+UMk/hp/Rl/DFjpoxFpHhnqdZznFvG3Q1GLj7KsteGgjcKoQaTGNarckAMUudRO/vueeDGf8J0dJW5nSxUMaiGEtUTERlbslhGDfc2Yj7WOMVJLDwalOTlHLWDe5EDAhhcEWIPeDjzBxJlb5bWSRx3D0Uonpz4wOQbeYGwP0seocZV045CAkNeq36k9VOB8KCTbf5rH/X5Y7B4fXkljuQkzVIM0o8xj/dczjWGXwEhA0FvPkPotiFx/0cSU1Sr5WmtaljemANkfvdTyVNxe5AF/Dkl4WpvS8vrMqY3lgPXUpvzHrC3v/wDrjXOB+JpK/K4549LThCjByQOuXsnVYXAOzbDvxHOCeYyQ9GtUoT103hrkRcNcB0WVIstdpnrJD6xUuS/xYI7Em3iBfv2HKzVRqqxGj9GiihcWb0k62ZT4xIbe4vfHRHppZNKA1lfKt3Y2Fl8WO4hhB5KOdtgxucfdbQAJ1maVYC/w0cxRDy2IkkPzmse5RjuxHKTk8vdmT5v0YyU1QtOK2BKWTdpXdUaED1lCs9zf4O58yO/SuDFy6iUU1JV9YrGyozo3aO5IKoLk+ZPIYlUNVAn7jl0j+DrAkQP0pSjH2gHDD8pVp5USD51SP+EIwqilsiSpWqVElOTaXRfJEDKYWRJ6NXMbQG0T2vphku0RAOx0dtBfb9WMdE9elNG1PSaV6lS000hJSAHtM0puDJK3raL3N7sQCLzc/bqZaeraybiCbfkkhGk32volC7+DN44olVbOKg0tMBHllPIWnddhUz31FQe9b7k9/P4uGI4xcnhEPIMkGZ1P5QqQzU0RPUddu87DnI/cEuOzGoCiwFtiS94o4lSCNppT2V2VRzZjyA8z9wvibm2ZxohsVjgiHsAUf8DkBik5c61Eq5jXssNNGf2WOQgd/wDiMDzJ7hv9ww+xpNxtKep+J7DTgnMZaqj9Im5tNIAPigcgPIDbDaq9R/mt/acJ+jyQNlgI3BqZyD5E4cVXqP8ANb+04ZbF63k5Uk2Zt0IcWilq/R5rGCpKrdgLJL8A78tXqn3eGPSPoifEX7Ix5v4O6O62vpE6uKOngbc1Eh3YgndVG+3K5sOe+NcyTpQpXqhQAyu6t1KT6dSTOijV2l5HvPd34RpLY8+y7RwKvqqB7ABgx2YMKcDEPOMrSpgkglF0lRkb2EW28xz92JmODgA8vZdVSZXXRyS+tSSmnqP5ojsrezTe3sXGn8H1AoM5npL/AKivX0iDw6wX1ge0XP0V8cJem3hoJUx1QFo6peomPhIN4mP1W+j54TUtfJPlMVQn75k8ov4mMePlpAH/AKzh5dUmdl5myVN4pWhoYx10xMssr6isYJsGck3ZtrJGCNl+CoxKy7hyKJute80/fNLYt9HbTGP5UAGEmb9KVJBTQzAmWSpRWhp493bUO8D1QDsSe8G18U+sgzHM96+c0sB5UtObEj/yP3ny39gwgraW5e8+6SsuoyVmqUL/ABEu7X8CFvb32xXX6Z+s/dMtrJh3MUCD698RMu4dpKNbxRRxhebta/vdt8JM26T6ZDopw1XJ3CO+kH5x5+4HHcCa29kdPHfE9TmPocFZl5p4WrIbs0obVfUpWwAIuCd/LF4kEcEYpqeMRRpcaV/7395O5xj+ecQVsrRTVBgiSGVZUhJt2lNxci7E93vO2LNkedZzmUheno4hGxJ6xxIqe5mYFvcDh9Lj4jQtZxpvNUf51kMVYgjnZxHcEhGtf27b28MQZOjDK2tqNSbCwvKTYeV12ww/NnPfi5f9ub8MH5sZ78XL/tzfhjjaZaqVrao8y/QmZfldPSUy09Lr0B2ftm5uee+2OXQEEHkQR7iLYV8K5jLU03WzKqsJZIzova6G21yThlM+lWPgpP1AnDLYvUdGhadhNSdHeXhArtVW7069tP1ADDbgTL4JsxdqWMR02XoYYwBsaiQ3lbvJIUKtzvuMJeHqbOa2mjqYEoQkgJXU0oOxK7gXHMY0Po94XbL6JIZSGlZmkmZTcNIxud7C+1h7sI8cGNXlSa/xlmwYMGFKgYMGDAAh444bGYUM1MfWdbofCQbofrAHsJxg3AWcdRXp14tHWKaeoVuQmHZ7XtNr/PbHpbHnzpa4XSDMH1Hq4a0daj7WSdNn+sG/0hh4dfh8xl16DHIqbL8thFQ7LE0uplLtqcRFiUVB63qaeQ3vviFWdJUs11y+mJH8abZfcv4n3YrOSZD6Q9qKnlrpORkbZFt4s3ZA9vuxpGUdC881mzKp0r/Ap9h7Gci59w9+H0xj4n/z1F7uKeZPJmle7TyAVtRJVyk9mCIEi/gFXYfdi48P9GGYVAHYjy6E+IDSkfNHI+0g42HIOEqShXTSQJF4sBdj7WN2PvOG1scdV7R6e/MfVjpHoUzhzoloKQh2jNTN/FnOs38l9UfVfzxc1W3LHODEQgYq3SFxm2WU6TLCJTJKsYBcIFLAkFiRy2+/FpxGr8tinXRPGkq3vpdQwv42IwAZBkGY01HQRxT1lMZWkkkcJMjAFyTYWPdtjvfiyiIINXDuCP8AEHftjSPzNofkdP8A0U/DHP5nUPyOn/op+GG1F2neSpx0pGfdDnFhBGVaY5RBG7rURSBlZNe1xzBu2NZxAoMgp4GLQQRRMRYlI1Ukc7XA5XAxPwpTe/QMGDBgOBgwYMABiscd5dFNCgmiSQCWOwdFa1yQbXB5jbBgx2O51bj+lpkjVUjVUUDZVAAHsA2x3jBgxw4c4MGDAAYMGDAAYMGDAAYMGDAAYMGDAAYMGDAB/9k="/>
          <p:cNvSpPr>
            <a:spLocks noChangeAspect="1" noChangeArrowheads="1"/>
          </p:cNvSpPr>
          <p:nvPr/>
        </p:nvSpPr>
        <p:spPr bwMode="auto">
          <a:xfrm>
            <a:off x="0" y="-517525"/>
            <a:ext cx="1295400" cy="1085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data:image/jpeg;base64,/9j/4AAQSkZJRgABAQAAAQABAAD/2wCEAAkGBhMRERUTEBMWFBUVGBgaFxcYFhoeIBkYHR0dGB4kHB8eHCYeICAmIB0aIDAgJSkpLCwvGR8xNTAsNScrLDUBCQoKDgwOGg8PGjQjHiE1LDQsKSwsKS4qNCwxLSwpLCkpLCwpLS0sLC0qLCwsNCosLC4sKiwtLCw1LDUsLCwsLP/AABEIAHIAiAMBIgACEQEDEQH/xAAcAAACAwADAQAAAAAAAAAAAAAABQQGBwEDCAL/xABEEAACAQIEAgYECQoGAwAAAAABAgMEEQAFEiEGMQcTIkFRYRQycYFCUlRygpGSodEVFhcjJDRTYpOyM5SiscHwY4Oz/8QAGgEAAgMBAQAAAAAAAAAAAAAAAAIDBAUBBv/EADARAAIBAwMBBgQGAwAAAAAAAAABAgMEERIxQSEFEzJR0fAiYXGBFKGxweHxIySR/9oADAMBAAIRAxEAPwDccGDBgAMGDC7NeIaal0+lTxQ676escLqta9rnuuPrwAMDjGajLBU5hmbTVFWqwzxqixTsoAZLnblzGNG/SDlvy6m/rJ+OM9ymtjmqc2khdZEaogKspuCNB5EYqXs5QouUejFk8Js44Xg6jOqWOKeqdHhnZlmmZwSAQLDljZBjFKTM4qfOqOSeRIkEE92dgo3uBucaV+kHLfl1N/WT8cds5ynRjKW/8hBtrLLDgxByrO4KpS1NNHMqmxMbBgDa9jbyIxOxaGDBji+C+ADnBgwYADBgwYADBgwYADBjPY+maBr9XR10gDMupINQupsbENbH3+mCL5BmH+WP44AL/jNOk2GJ8zypZwjRn0rUJLafVS177c7Ymfpgi+QZh/lj+OE3EPGtBXaPSsorpymoRhqdhu1rgWYc9I+rCyjqi15hkifsPyeh+xH+OJdNUQhGSnjgRWILdSqi5HK+k+3EnhXhjJ65p0GV9TJTlFkSTmC41AXVyNrb4T5NlMMFTmscMaokdRCEA+CChJAxh3VnKnScnNv5e2QSi8Zyd1RHT6g08cDkAhRMFO3lqOPn9h+T0P2I/wAcJ80Sk/KVO2YqrU6U87OG8r2tYgk32A8cKMw4IFZS1GZJTLR00cbNTQoDrlAPruTfbv252sNt8FtZSqUlJTazx7YQg2s5GXDPSnT5V6bEsHWSSVTtGiFUjC2VR2t7C47gdsXSGs4grAHQ0VFGwupv1rEHvuNSn3WxC4a4ao4qKFUgik6yJHd3RWLllBO57t7WHK2IvBcUcUtfTyVMkVHTSJ1aifq1VpAWZNWzG1hZQ3jtc4sWPaMLmcqUU/h5fOOn2Ls6EoRUnyPhwNm7by546nwjp1A/uGJXR/n861FTltfJ1tRTtrjkIAMsDWsbDvFxf2+WOYoMuYXjoZaj+bqJWB9jy2v7b4U8dQtCtPm1LBJE9CwSSJ1Cl6U2BGzHYX29p8MaxCahgxGy+vSeJJYm1JIoZT4qRcYhcT8TQZfTtPUtZQQAALs7HkqjvJwANsGMkn4yziqOqEQ0MZ9UOvWSW7tXwQfKwx8RcS53TnUZaetUc42j6tiP5Sthf23xJ3U8ZwV/xNLONRr2DFf4O4xhzKEyRBkdDplif1o38D5c7Hvt5EY5xGWDJeHeL6ejolSWfq3aoqTpGonTrIuQo2F78/DEv9KFJ8qf7Mn4Y0bh3o4oqGWSaCM65BZi7FtidRtflv8A7Y+uLeJKbL41LxCSWQ6YYEUF5X8ALbDcXPd92Jo1XFYwVKlpGcnJtmbnpQpPlT/Zk/DC6phmzCM1dXPLTQJ2qRA3a1/BkbxJ7gLbXtYbm5rwYahTWcQOixp2lpEIWGEd2sjd37uflvyxnOf0j0bXUTHL9REBl9aHVvZlvqCn4JaxsO47Yq3dSrOnin0L/ZlpbRuIqvJ4fL9/nwMOjfOMwarqYY6iminnKOTOjsZNIK3j0kKTbcg7+HI45fiJ6OpzKCoJqK2WeHq1jjKiRgtvojcfVhBV0glAIYqy7o6mxU+IIxYMiSKji9JkcVFZKCASSRGORAvyHj43sNsZ1W6hUpNTXXy98G9d9gVYVlCl1hLZ+XyfqL+IeEQIRLVSa692VwOaKo+Bp5aO6/eeW18MctznMc3iML1dLF1bdumaIrdRsLhRZo+W3K4F+7FdzrO2DXN5JpD2R4k7D3eWHXD2UZhQU71hpIJC5s8rzdpRr6vTYeqFbZvZvsMRx/Fdw+6342/fgTtK0s7XRST+NeLG39+3wTaDgPNIIzFDmUSJvZQH7N9+zdCR7sSeH+DK+i3gqKAuWLGV4XdyTzOpgSPdbCqLpLrnDtFQCVEJDPH1rLtz7QFsOcn4gzSrhimpqKCVJWK3WY9gjn1lz2befiPHGbCPaak9CjnnGjP3M99w0st/mT63PM1ppKbra6FzUVMUOlKdSqq17k30sTy2uPbjRKfJ5jqFTUCeN1ZWj6lFBDCx3BJ5X2v34zat4YzarlpRNTwwpDURys8U4LADY2vfcAkj2YuNRFl8ZtUVj6x3PXSavsq4P3Y37JV+6/2PF9v2KlTRq+DYV9G1S1FUVGTzEnqCZaVj8Onc3t5lSfvPhip8fZpPmOdRU9AY5BSISS3ajjlJOtmttdbKvtGGfSTnUU1RRS5VKHzBZGWMKt7xMDq6y/JQTcE7bt54ZZTkq5ZSuqt1lTKGeaY82kIJJv4A3sPf34urc7To968cFO4dlmzWakppJmhWWGSaZobKzaXZAqnfSNv98NaOlekr6mhMrzRxpHJE0hu6q/NWPfzx0cCUVJleXQ5xNJM8rRPGkOpSGZnICxrp1C9r89rk4kZFSSlpaqrt6TVMGcDlGo9RB7B/3bFmk5SnkybmNOnR046vYlcMSGDPo9Gwq6dxIPFo+0D7bC3vOOcdnR7SmtzN61f3eljaCJv4krG7lfIAkX8xgxDVac3gtW6apRUjWTjFelbin0bOqOWIF2o01T6d7RuwUg+B0n/WuNZ4jzY0tLNUCMyGKNn0A21aRfn3DxPhjCeCcyWrrqyKsRB+VIiysCWtzOkE77c7eMa4TBOadxZ26ilkLa4HRupHwRP/AIit5lo9Wkn1dBtu2K5xXnkcEXVtH18k90jpxuZSdtx8XxP1b8oOWZ86ZFU08yPJU5ZIEAQXK6W1ROf5BYg/yg+OF2VzxwR+myyLU1lSt1YerGnxVHwQOR5EkW5XOK1xXVGGcZb2JrWznd1lCBAPDAoqZFllvOxLGMbqinuHfYeJ593jiCwNttj3Y68xzJ3k0j9ZPKdgSAPaxNgqgeNgLY+sxyiaiAkaQ1NO2nXOkbhI5TzUMV0ul+TLt7OWMuNCrUi6j9/Q9/C+t7DRZ1J5fL4Xkm/ePoOOi2ipTUftFQ8FajrIC3VaJUU8kZk1KLEhlDbg+W1+4zppI4MxpoQf2mCSeEDvbZahR520uB39Y3hjI6yjWUCxswIZHHMHmCPHuxo3C3G8tfTM0iFqrLXEjSIOzKgBVwCNg7Rl+z3kAjy07esqixyjyna/ZsrOprzmMtnz9H68kzhbMImoaf0VgI1iQWBHZYAatXgdV738b9+FfRvnAauzRaResRikke5WMyL2XuwBC6iwPLcKbXtg4y6OoJamKSlhutYNPYZljEnr9Y4U20GMsxG1ygHwsWvK6NaWMUGWKo6q3WzMLrGxFyWAP6yZhvovYC2ogWBpWXZitas6ilnV656+ZmVK2uKjjY7K+lRVDZnU69R7MKFkjJ8EjS8kx+cWv8UcsLs742TLYQ0FAyBzoiQiOIyOeQWMXkNtr3AO/jhnX1NHlcTVNTJdyDeWRg0spHwU5e5EAUeAG+Kzw/QSVExzXMl0uRalgPKCI8tvjtzv5k+Q1iOEHN4RI4cyZ6fXWVzdbXVG7HujXmI08FG17eFu7H3WyFlcnclWv9k4kVFQXbUfd5DEWq9R/mt/acSpG/RoqlH5lF4DyySeGnmqTqjgUrSx9y3YlnI72JuB7B4DDOurPTqn0CKdIIxvVTs6rpTloTUd2PI+HuOFHCXGdHDRQxSykOqkMNDm12J5geBxx+UMk/hp/Rl/DFjpoxFpHhnqdZznFvG3Q1GLj7KsteGgjcKoQaTGNarckAMUudRO/vueeDGf8J0dJW5nSxUMaiGEtUTERlbslhGDfc2Yj7WOMVJLDwalOTlHLWDe5EDAhhcEWIPeDjzBxJlb5bWSRx3D0Uonpz4wOQbeYGwP0seocZV045CAkNeq36k9VOB8KCTbf5rH/X5Y7B4fXkljuQkzVIM0o8xj/dczjWGXwEhA0FvPkPotiFx/0cSU1Sr5WmtaljemANkfvdTyVNxe5AF/Dkl4WpvS8vrMqY3lgPXUpvzHrC3v/wDrjXOB+JpK/K4549LThCjByQOuXsnVYXAOzbDvxHOCeYyQ9GtUoT103hrkRcNcB0WVIstdpnrJD6xUuS/xYI7Em3iBfv2HKzVRqqxGj9GiihcWb0k62ZT4xIbe4vfHRHppZNKA1lfKt3Y2Fl8WO4hhB5KOdtgxucfdbQAJ1maVYC/w0cxRDy2IkkPzmse5RjuxHKTk8vdmT5v0YyU1QtOK2BKWTdpXdUaED1lCs9zf4O58yO/SuDFy6iUU1JV9YrGyozo3aO5IKoLk+ZPIYlUNVAn7jl0j+DrAkQP0pSjH2gHDD8pVp5USD51SP+EIwqilsiSpWqVElOTaXRfJEDKYWRJ6NXMbQG0T2vphku0RAOx0dtBfb9WMdE9elNG1PSaV6lS000hJSAHtM0puDJK3raL3N7sQCLzc/bqZaeraybiCbfkkhGk32volC7+DN44olVbOKg0tMBHllPIWnddhUz31FQe9b7k9/P4uGI4xcnhEPIMkGZ1P5QqQzU0RPUddu87DnI/cEuOzGoCiwFtiS94o4lSCNppT2V2VRzZjyA8z9wvibm2ZxohsVjgiHsAUf8DkBik5c61Eq5jXssNNGf2WOQgd/wDiMDzJ7hv9ww+xpNxtKep+J7DTgnMZaqj9Im5tNIAPigcgPIDbDaq9R/mt/acJ+jyQNlgI3BqZyD5E4cVXqP8ANb+04ZbF63k5Uk2Zt0IcWilq/R5rGCpKrdgLJL8A78tXqn3eGPSPoifEX7Ix5v4O6O62vpE6uKOngbc1Eh3YgndVG+3K5sOe+NcyTpQpXqhQAyu6t1KT6dSTOijV2l5HvPd34RpLY8+y7RwKvqqB7ABgx2YMKcDEPOMrSpgkglF0lRkb2EW28xz92JmODgA8vZdVSZXXRyS+tSSmnqP5ojsrezTe3sXGn8H1AoM5npL/AKivX0iDw6wX1ge0XP0V8cJem3hoJUx1QFo6peomPhIN4mP1W+j54TUtfJPlMVQn75k8ov4mMePlpAH/AKzh5dUmdl5myVN4pWhoYx10xMssr6isYJsGck3ZtrJGCNl+CoxKy7hyKJute80/fNLYt9HbTGP5UAGEmb9KVJBTQzAmWSpRWhp493bUO8D1QDsSe8G18U+sgzHM96+c0sB5UtObEj/yP3ny39gwgraW5e8+6SsuoyVmqUL/ABEu7X8CFvb32xXX6Z+s/dMtrJh3MUCD698RMu4dpKNbxRRxhebta/vdt8JM26T6ZDopw1XJ3CO+kH5x5+4HHcCa29kdPHfE9TmPocFZl5p4WrIbs0obVfUpWwAIuCd/LF4kEcEYpqeMRRpcaV/7395O5xj+ecQVsrRTVBgiSGVZUhJt2lNxci7E93vO2LNkedZzmUheno4hGxJ6xxIqe5mYFvcDh9Lj4jQtZxpvNUf51kMVYgjnZxHcEhGtf27b28MQZOjDK2tqNSbCwvKTYeV12ww/NnPfi5f9ub8MH5sZ78XL/tzfhjjaZaqVrao8y/QmZfldPSUy09Lr0B2ftm5uee+2OXQEEHkQR7iLYV8K5jLU03WzKqsJZIzova6G21yThlM+lWPgpP1AnDLYvUdGhadhNSdHeXhArtVW7069tP1ADDbgTL4JsxdqWMR02XoYYwBsaiQ3lbvJIUKtzvuMJeHqbOa2mjqYEoQkgJXU0oOxK7gXHMY0Po94XbL6JIZSGlZmkmZTcNIxud7C+1h7sI8cGNXlSa/xlmwYMGFKgYMGDAAh444bGYUM1MfWdbofCQbofrAHsJxg3AWcdRXp14tHWKaeoVuQmHZ7XtNr/PbHpbHnzpa4XSDMH1Hq4a0daj7WSdNn+sG/0hh4dfh8xl16DHIqbL8thFQ7LE0uplLtqcRFiUVB63qaeQ3vviFWdJUs11y+mJH8abZfcv4n3YrOSZD6Q9qKnlrpORkbZFt4s3ZA9vuxpGUdC881mzKp0r/Ap9h7Gci59w9+H0xj4n/z1F7uKeZPJmle7TyAVtRJVyk9mCIEi/gFXYfdi48P9GGYVAHYjy6E+IDSkfNHI+0g42HIOEqShXTSQJF4sBdj7WN2PvOG1scdV7R6e/MfVjpHoUzhzoloKQh2jNTN/FnOs38l9UfVfzxc1W3LHODEQgYq3SFxm2WU6TLCJTJKsYBcIFLAkFiRy2+/FpxGr8tinXRPGkq3vpdQwv42IwAZBkGY01HQRxT1lMZWkkkcJMjAFyTYWPdtjvfiyiIINXDuCP8AEHftjSPzNofkdP8A0U/DHP5nUPyOn/op+GG1F2neSpx0pGfdDnFhBGVaY5RBG7rURSBlZNe1xzBu2NZxAoMgp4GLQQRRMRYlI1Ukc7XA5XAxPwpTe/QMGDBgOBgwYMABiscd5dFNCgmiSQCWOwdFa1yQbXB5jbBgx2O51bj+lpkjVUjVUUDZVAAHsA2x3jBgxw4c4MGDAAYMGDAAYMGDAAYMGDAAYMGDAAYMGDAB/9k="/>
          <p:cNvSpPr>
            <a:spLocks noChangeAspect="1" noChangeArrowheads="1"/>
          </p:cNvSpPr>
          <p:nvPr/>
        </p:nvSpPr>
        <p:spPr bwMode="auto">
          <a:xfrm>
            <a:off x="0" y="-517525"/>
            <a:ext cx="1295400" cy="1085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data:image/jpeg;base64,/9j/4AAQSkZJRgABAQAAAQABAAD/2wCEAAkGBhISEBUUExQUFRUWFRYYFBcYGBQXFxcYFRUWFRYVFhQXHCYfFxkkGRUUHy8gJCcpLCwtFR8xNTAqNSYrLCkBCQoKDgwOGg8PGi8lHyQsLDQtKSwsLCwsLCwtLCwsKSwvNCwsLCwvLCwqLCwsLCksLCwsLCwsLCwsKSwsLCksLP/AABEIAM0A9gMBIgACEQEDEQH/xAAcAAACAgMBAQAAAAAAAAAAAAAABgUHAQMEAgj/xABNEAABAwICBQcHCAcGBQUAAAABAAIDBBEFIQYSMUFRBxMiYXGBkTJCUqGxwdEUI3KCkpOi0hYXM1RisuEIFVODwvA0Q0Rz8SQllKPD/8QAGgEAAgMBAQAAAAAAAAAAAAAAAAUCAwQBBv/EADQRAAICAgECBAMGBQUBAAAAAAECAAMEERIhMQUiQVETFGEyUoGRobEzccHR8BUjQuHxQ//aAAwDAQACEQMRAD8AvFCEIhBCEIhBCEIhBCEIhBCFonrGM2nPhtPguEgd50Dfab0KJmxs+a3vPwC4ajFX+c+3Zl7M1U16iWiljGMleDO30h4hJ8uJ8LnrK53VzjwHYPiqDlgekuGKT6x4FQ30m+IXsFV+ahx84+KG1Dhsc4dhKj859JL5P6ywVWmK8vFFHI6KGCqqJGkghrA0XabHyjrDP+FS0GOzt88nqdn69vrVMaXN+S46J7BrKhwebXt87dku3+PWd3hXLkK4PHvM91L1qW7x0q+WLFpf+Hw+OIcZnFx7bXj9hUJV4zpBUftK1sLTuiswjsdG2/4lLIWI5lh7aic5TntIDRurnw3FqSaepknZO50ErnlxsJNUC5c4mwcWO+oV9GL5003oOdo322x2kH1cnfhLvBXPyeaR/LsNp5ybvLNWXjzkfQeT2ka3Y4LdjWGxNnvNdFhddnvGRChsc0yoaMf+pqYoz6Jdd/dG27j3BKc/K6JTajppHj/GnJgi6i0AOkeOxoVzMF6ky4sB3lioSZyXabS4lTSvnaxksU743NZcAABpabOJO9w2+aU5qU7BCEIhBCEIhBCEIhBCEIhBCEIhBCqbl40rlhbTUlNI9k00geSxxa8NadVguMxrPN/8tLtFpnj1H/zIq1g3PHTt9Iarye9yra1EIDHUurossBZFJA9pfa8TTBou42CqfDf7QkAOpWUs9O/q6be0ghrgOwFMFDppS1pvFURPO5mtquH+W6zvUh34jYkVTZ0YwVWLOdk3oj1n4KNmnDdp+JXNUV1sm7ePwXC518yltlxMYV06nTNXk7Mh61zErC7aLCJZc2ty9I5D+vcqfM50Jf5UE4kJlp9E2+e8nqaAB4m67WaOQDzSe1zvcVeMWwyg5SCJqE6HAKf/AA/W74rTLoxCdms3sN/bddOI/wBJwZafWKKR+VvB+co2zAdKB9z9B9mu/FqHxVqVujOoC4SNsNuv0fxbEj6QY9QNjkhnqYbPY5jg17ZDZwI2R62fwUFrsrcHUkzpYpG5C4HX89TRSb3MGt9IdF34gV3JQ5OK68UkN782+7Txa/LK+drtv9ZN6ouTg5E8lavFyJ5kjDmlpzDgQewix9SU8D0fxCKJ0HyySCnL3OLInEOeSA25LbWBa1uVz2JuQu13NWCF9YJayb4yKwzRemgzazWf6b+m6/G5yB7AFKoQq2YsdkyBYt1M28k1XzGNVlOcm1ETZ2dbmHMD7yT7KuhfPktX8lxXD6rYOe5mQ8GS3bc9gfIe5fQad0NyrBjaluSAwQhCulsEIQiEEIQiEEIQiEEIXmSMOBaRcEEEcQciEQnzpPX/AN5Y1U1m2KI83Bws27Gkdo1n9rwp9N2IcilA4l1M6ekftvDI7VJ62PuLdQslLENDMTp3Hmp6erY2/wC0aYJMuBBLe8lKszGd257E9D4bn1U1/DIO/U95qqKZkjdV7WvHBwBHgUv4hoBSyZsDoj/Cbt+y73ELrl0gfD/xVNPBxdq85H94xdtFjME37OVjuoHpfZOfqWAC6nqNj9v7RuWxcrodE/Xv/eLsdDi1J/w9QZWDYxxvlw1JLgfVK7KblXnhIbWUpB9Jmsw9uo+4Pc4JjXiWJrhquAcDtBAI8CrBl7/iKD+hmazwpf8A5MR9D1EYNENPMInIL6hrJDsjmBjA7XO6Dj1ays8BfOceiFNJiVDFHGGuknDngX1TFCOckGrsFwLZL6NTjHKMgZBqeby63qtKOdke0EIQtEyTRXMeYniNwbIWODHEawa4g6ri3eAbGyoHBdNcQq3zQ1VTOyWJ5BbG4QWAOo5vzQBu1wte/nBfQqoDlUwr+78biq25Q1Y+c3APFmS+2OTtJVdoJQ8e8rsBKnXeYqNGqeR2tK18ruMks0h/E8rMejNINkEXe0H+a6kyFqnqGMbrPc1reLiAPEpJ8Rz6mKubn1M809DHH5EbGfRa1vsC3KAk04pedZG1xeXOa27RZo1iBcuda4z3XU+uOrL9qcZWH2oKMq9JKeOTmi8mS4AjYx73EnYAGjabjxUmkLT2Aw1MNUzbcZ/xxEOae8W+yrKEV24mTpRXfi0eYqWvkHzOHVTuBk5uAf8A2Ov6l0R6F45LshpIP+5K6Qj7sEKxNEcbEjGtvk5ofEeLXDW1fA3/APCZUwqpqZdgRm2IlZ0RKYm5EcQqWhtVXxNbcHVjhLgCNhBJYd5VxwMIa0OOs4AAuta5AzNt1znZbELWFCjQEmAB0EEIQuzsEIQiEEIQiEEIQiEEIQiE5q+p1GE7zkO0pOram51RsG3rKk9IsQ6ZaPNy7zm4+wdxUCleTbybiIyxq9LyMFD4nodRT5yQR39Jo1HdusyxPfdTCFlDEdpqIB7xboOS6Zxd8krZYw0X1ZgJmdTRsLd+47FordG8Zpv2lJHUtHn0z+l90/pE9gVvYBR83COLuke/YPCykkyXGR0HxB1mL526pz8NiB7dx+spvkrpn1GLTTviliFNTNjayVhY8PmcSTqn+Fjx3q5ELxNM1jS5xsBtK0oorXiOwmSyxrXLt3M9rkqsWijyc8X4DM+A2JcxPSF8lwy7GfiPad3YFwQ0TndQ/wB7llfK66QbmhMbptzqMjtKoeDz3D3lJ3KvHDiGGSMaHc7F89FcbSwHWblfawvHbZSww9vWtcuHeie4/FV/HtHWWfBqPSVLo/QY1iEbG08IiYGta6eTog2aBr3fcm+3otKdsF/s/wAZcJMQqZal+9jCWs6wXuu9w7NVTccrmOuCWuG/em/BMV55mflt8rr4OCtotRjrWjM1mIKhyWJHKRoXS0+B1LaWCOIsEcgLWjWPNyMcS556TujrZklKlBVc7EyQeexrvtAEq49JMP5+jqIf8SCVg7XxuaPWVQOgVZr0TRvjc5h8dYep3qUc1dqGizLXagxiUJplh3PUcgA6TPnG/U2/h1lNoI4pajcWDCYFbiQZs5MsWMmHwuB6URMd+BjN2/gLFcNBWCWNrxvGY4HePFUByZkwVNZRnzXCSP6Pk372uiVwaK1lnOjOx2be0bfV7ExrfhaR6GeoYfEpDj0jOhCFvmKCEIRCQNRiZp6gtOcbrOA3tvkbdVwclOMeCAQbg5gpc0tj6UZ4hw8CD7160XxH/lOPWz3t9/isi28bSh7ek1tVyrDj8YxoQha5kghCUeU+OrFA+eilfHNT/O2bYh7APnGOY67XdHpC4ObLDaiEbl4mlDWlx2AEnuF1RujPLnX82HT00dSy9i6I83KLbdZhu1x35AbU2O5ZcOqYXM5x8EpsCydpYQLi/TF2eJCLAyLy1OVsrtxB/nN8shc4uO0kk9pzXheYpWuaHNIc07CCCD2EZFekgMfCC30NPryMZxcAezf6rrQpjReG8xPotJ7zYey6nWvJwJCxuKkxtAQhCeRLBKOkGKc4/Uaeg0+Lt59yYsWqubhe4bbWHach7b9yR2i5AWHLs1pBNuLXvzmdtFS+ce74qdosKLhd2Q3DefgvOE0YcbnY22XXuU4pUUjWzI3XHehOM4THbYfErjqsHIF2m/Vv7uKmELQa1PpKBYw9YlV8Fxrbxt7F60fn1ahv8V2nvFx6wFJYzAGudwLb+N7+sKKwKLWqGdRJPcD/AES4rxtGveMA3Ko79o7L5lwiGekrK6COlqZw2oe2MRROeOg97c3DYC3Vzz2L6aQmToHHExSyhhoz56r4sYEfOfIRAy4GtM9utc7OhrA+pc9LolidS3WkrGRNN8ow64sbeaG+1WxynVVoYo/SeXdzG29rx4JdwB3zVuDj7AUutIqbSATXjYdRXZEg9GOT1tJPz5qJJZNVzTcANIcLZ3Lidx27gnSjqNSRr/RIPdv9V1pQs5dmPIxitaqvEdpYgKyuTCZdaCM/wgeGR9i607U7G4mI0dQQhC7ORe0u2R9rvY1L8ExY4OG1pBHcp/S4/s/rf6UuJRkn/dMa44/2hLChlDmhw2EAjvF0KM0an1oAPRJHdtHt9SymiNyUGLHXixElVgi6yhTkZ8y6Q4J/deLy0+yCaz4OAa8nUH1Xa0fcCt9TSMkFnta4dYv4HcrK5dNEvlWH8/GPnaW8gttMRtzo7gA/6h4qrMExHnoWu84ZP+kNvjke9N8C0MDU08/4rSVYXJ+P9JD4rTvotWalfJF0rODXOtxbcbxkRY33K58NrmzQxyt2SMa8dWsAbd2zuVa4nR87C9npDLtGbfWAp3kmxTnKIxHyoHltt+q+72/i5wdyVeM4wQh1HSOfAstrUKOdkf5/eOqxRcoNBQ1BhqZebfI1pB1XFrRc2Dy2+re+WWwXNsrxek+kLKKmdM/M7I2+m87G9m8ngCqqwjDHTvdU1PTfKSQHDKzvOI7MgNw7lg8PxWus2PSMfEsxMevzT6ooq+KZgkieyRh2OY4OaexzclvXzHSUEtM/nKKeWmfvDXEsd1OYciOo3HUnHB+W2sp7NxCmErBtngsHdroz0SfsJtbi2V9x09xFNGbTd0U9fYy0NK3/ADTRxePUCldhsR2hdMunNDiELTTTsc4OF4z0ZB0Tf5t1iR1i461yJDlfxJ6DF/hx2wYfNnrcfYAu9Q+jdTrRkbx/4PsHiphMajtARF9o05EEIQrJXIDSWTMAZuIsAMzmeC36P4SYgXP8t270Rw7fgpVsLQSQBc7TYXPevapFQ58zLjaeHAQQhceMYk2ngfK7zRkOJ2Nb3kgK0nQ2ZUBvpK30/wAQ5ysLRsiaGd/lO9Zt9VGBxasI/iJPuHsUCxrpZczdz3Ek9ZN3H2lNjGAAAbALDuSWxuRJjiteI1PSLJA5XcRkjip2xvcxz5H+S4tJ1WtFrg8Xpc/ueoGytqB9Z/51rx8F715LK3v4tx1PpPRx3/p29rv5ipNfLsdNXtFm4jVAcBJMB6pF71sUGzE6r76o/OmqYtqqBqLnBZidT6eui6+YDU4wNmJVHfPUfFY/vHGxsxGY/wCdN7wu/As9pHiZfOlknzjBwaT4n+iglTdZiOMWL31kjtVpJPOuJs253jtVp6N1LpKOne8lznQxlxO0ksBJPXdKMyh625N6xjjvscddo5aJSZyN6mn2g+5C5NG5tWU/QP8AM1CuxnHwwDM2Qp+IY3oQha5lnl7AQQQCCLEHMEHaCF8wY1gxwrF5aU3EMhDoSfQeSY899jrRk8WlfUKqH+0Fo5z0EdQwdOAOJttMdxrfZJDuwOUkt+EweQspFyGs+oiguPROtFJir2uIbFURudc5NBbeS5O62rIPrLXgeJc9C1x8odF/0hv7xY961Y7goqOb3ar+kd+oR0rddwPFO8ykZVHl/CeawLzhZPn/AJGGI1rsTqudcCKaIlsLT53FxHWQCe4bipVeIYWsaGtFmgWA4BcGKY/FBkTrP9Abe8+arKKa8SrX6yrJvtzrtgb9hJEm2ZUDX6UDWEdO0yyOOqLAkXOQDQM3ns9a26PaK4jjT/m283Tg9KR1xELbQDtlf1Dv1VfOg/JlR4Y0GNvOTkWdO8DXN9oYNkbeod5KxX55PSv84yxvClXzXdT7ekrDRTkLnkaaqvJjNtdsDLB5IzHOOblHs8luee1pTuxgAAGwAAbTkNmZVjJIxih5qUjzTm3sO7uOS87mKTpp6jDIG1mzAa7m5RfyXZHv/wBhOarpM+AY2HARvPS2NJ39R6/aoYtoHkMnk1E+cSeQhCYxfBCEIhBVnp/pCJpOZYbsjPSI2Ofs8G5jtJ6lLaYabBoMNO67jk+QbG8WtO93Xu7didhWFF51nDoD8X9FhyLh9kTbj0nfIzswKh1RrnafJ7OPepZCEujAStuVI69ZRR/ScewvaPYwosmLSjA8PmmY+qlEcgZZl5mxdEOcbgHbmTmtGFaDYPLIA6qs3Mk/K2dwGfGyeYOYtKBOJMw2oQxbpISyLJ8j5KMEdsqHnsq2ldDORfCXbJJz2VF00+dHtMvxJXdkWVkDkLw30qr74/Bc2JciuGxxOcDVXAy+eO05DzVw5wA2ROh9nQErjER8zJ/23/ylPWh5/wDb6X/sR/yhRLuS2j3mp+9P5Uy4dQNgiZEy+qxoa25ubDid6SZ+YmSBxHabqq2VtmSmFus8/RPtCFswWPWkP0D7WoWekErIXEco6oWCbKsNNOW2GFxgoGiqqNmsM4WHjrD9pbqIH8W5NAN9BFpIA2Y/Y/pHTUUJlqZWxsGy+1x9FjRm53UAqL0y5SKrFjzdKw09KNYGR37SQOycDbyQR5rb9bs7KFnop6ubn6+V08h2NJ6DB6IAyA6gAO1STWgCwyA2BMqfDy3W3t7RNk+KhPLT1Pv6ThwrB2U7SG3JNtZx326tg2ld61zzNY0ucbNaLk9QUTo9jZnMt8rOBaODSLW9X4k0DJWVrHr2iQpZcGuPXXczXpXVzRxgxmzTk4jygd2e4Hip3QrkvZeOetIkB1XiJpu0tNnXe8eVcbm5dZ2LXUU7XsLHC7XCx/3xXbydY66J7qCY5tu6ncfOZmSzuzcPrDcEj8XS1R8RT0/aei8CtqbdTDr+8+gKSBjGNbG1rWAAMa0ANA3BoGQC2qI0brteLVPlMy+r5vw7lLrCjB1DCNXUqxBguDGMNE0dvOGbT18OwrvQusoYaMFYqdiV49hBIIsRkRwXlOGM4IJRrNyePB3UfilOaFzHFrgQRtBSi2k1n6RtVaLB9ZJ0GkkjBZ3THWbOHfv71KN0ritm147mn3pUQurkWKNbkWx0Y71GCt0vIHzURcf4nBvq/qlXFMTrqm7XODGHa1pAB7SLkqGxDlAoonlge6Z42shaZDfhrCzfWuNvKdTAjnYaqEHzpIrN77OJ8AVNmufvIhaV7SbpMBa3N51jw2N/qpQBaqSsZKwPjc17HC7XNNwVtWY/WaR9IIQtkFO57g1oJJ3D/eQXANwJ1Kr5Z4Rr0rjsIkafqlh/1FRH6G0/GT7Tfyp75eNH+aoKaQm7hOWm2wa8bjYfd7UiU+lsAY0OL76ov0d9hffxXpMBUVNWxVYys5Mx+hcHpSeLfyrH6Fw+lJ4s/Kt36XU/F/2Ss/pbTek77JTDWP8ASR8s0DQyIbJJB3t+C9jRUDZPMPrLZ+llN6TvslZ/Sym9J32XI44/0h5Zy1tDJTM55lRM4xuY7VLjYgOHWrqjkDgHDY4AjsIuPUqYr9I6aSJ7Nc9JpA6Lttst3Gys3Qmt53D6d2/mw09sd4z/ACpJ4pWg4sk1YzDZAjtopHeVx4M9pHwQurRKLoyO4kDwBP8AqQoYy6rEz5B3YZVnLNJjZc4PYRh98/kxLrs4zkgOvbcQGdtrpQwGWmLLQWHpA+X9bj7F9RJD0s5HKGsJkjBpZ9olhAAJ4vjya7tGqTxTLHv+C29bivLxfmF48iP2/GVchbMc0WxLDbmoi+UQD/qIQTqjjIza3tIt1lRUmImUMZS/OTTuEcLRt1jvIPk2vfP2JyuXUylt9vT1nnHwLkcJrv6+k20WGmvqxAL8xCQ6pcPOPmxA8SR6idyzpdh4pcVjkaA2OoZawyAcAGEAbsxGfrK06HQdmG0kUbDrEj59/pynMu7Nw6mjfdKfKbhJmoXPb5cDhK077DJ/4TrfUXl3zHOWHaeyrwKxhGpfbv8AWQai8coXODZYiWzRHWjI25G9u3K4/qu6jqRJGx485oPiMx43W5eudFtTiexnha7Hos5DuDHnQDTEVETJ25OHQmYNzstYDqOTh/Qq0opA4BwNwRcHtXzBQ4kcNrRML/J5jqzAeadusBxGbh9Yb1e2jeNhtmFwLHWLHXuBrZjP0Te9+vrXj2Q4tprbse097XauXSLU7+sa0IQtEpguasw+OUWe2/A7x2FdKFwgEaM6CQdiK9Xoq8ZxuDhwOR8dh9SrrSV8lRVnD2udG1jQ+se0jW1XZsgaRsLgQSeB7QbtVA6F1pfX4nzn7U1LnOB22D5W27GnLvCW5dYpraxO4jDFsNtgrftGfDsLip2BkLGxtG5otfrJ2uPWV0vaCCCLg7Qcwe0b1lC8uWJOyes9KFAGgIt0tM2hro2xDVgq9cGMeSyZjdZrmDzQ5t22HAcBZ2p8Nlf5LHHrtYeJySliEmvimFwtzf8AKedI4MiaST2Ea32SroC9JiUm6pXc/wCbnnsq74NrIgi1R6KE5yOt1NzPidinqWiZGLMaAPWe071vQmSVInYRc9rP3M4MYwKnq4xHURMlYHBwa8XAcAQHDrs5w71Cnkvwn9yg+z/VNKFbK4qnkswn9yg8D8V5/VThP7lD+L4psWitrGxML3btg4ncAuEgDZnQNnQlf6Q8nuExgMZRxBxzJ6eQ+1v9ygjoDh/7rH4v/MmSpqHPeXO2k3/p2LUlFlzM2wY2rpVV0RF/9X+HfuzPGT8yl8NwyKnjEcLAxgJIaCSATmdpJWyqqRGwuO71ncFswa9RzYGRcbHqsekfUSq+TN03J6Veuo6aPU+rTt4uu7x2eqyFIMYAABsAsO5CdIvFQInZuRJnpCEKUjBQlNoVQx1fyuOnjZPqubrtFvK2u1B0dY5jWtexOeam0IhOevpBLG5h3jI8DuPikKppvKY8cWvad4OTh4XVipd0mwz/AJrR1P8Ac73eCx5VfIch6TXjWcTxPrKDwmmMDpqZ22CVzR1sd0mO7xc96kC4Jh0h5Paasn56R0rXFrWkMLAHat7E3ac7WHcFyxck1ANomd2yflaEyp8aWutVZdkRPkeAG21nVtAn2/7kBWwxyRuY8izhxGXAjrBzXfyaaRkF1BM4F0dzA69w5ozLAeodIdVxuCnIuTXDm/8AT37Xyn/WpCj0SoonB0dPE1zTdrrXII2EEkkFY83xCvKXXHR95u8P8MswydPsH0jvgWPWtHIeprj7HH3pkVdKZwjSAx2a+7mbjvb8R1LJRk68r/nN9+PvzJ+UbEKH0jxjmsPqaiJwvHTyvYciNZkbi3I9YGRVE4FyiaRVbXOhmY4MIBvHTNzIvldoutzOqjkx0JhVGY8QOs+jlVPKDyZVHyo4jhhAnOc0JsBLxLb2FzYXabXIuDfasnSrSkb4z9WkWP020nHmMP1Kc+xyqN9DDRYfmJcKLlOwp/IzMXKKyN3N1sE1LKNoexxb2jLWt3HtK6pOUCld0afnKmU+TFFHIXE97cvX2KPm090jIs+nY8cDAxw8AV4i5SdIIxZtIwDg2mdb8JS84OIW2G/DYm4ZuUBor+OjHrkz0IqW1D8Rr2hs8jdSCHbzMZ234OIyttALr5uIFlr58PLBpANtI3/40/ucsHluxxu2li76eoH+tNFZAAFI1FrK5O2B3PoRC+d3cvuLjbTU/fDOP/1Vs8lumE2JUPyiZsbX869low4Ns0NIyc4m/S4qYIMgQRG9CFrqKhrGlziABvXSdTneZllDQS42AzJSbjGKGZ/Bg8ke89a9YvjLpjYZMGwces/BRqV5F/Pyr2jKijh5m7wQTZCgcYxTW6DD0fOPHqHUsgmsnU58VxDnHZeSNnX1p/0AwstgEjhm4HV7Cbk+wdxSLo5gpqqhsfm+VIeDRt7zkB2q5Iow1oa0WAAAA3AZALfjVbPI+kw5FmhxE9IQhMJgghCEQghCEQgsOaCLHMHasoRCJeM4UYX5eQfJPD+E9ajlYFTTNkaWuFwf93HWkzFMLdC6xzafJdx6jwKV5FHA8l7RnRfzHE95xIQhZJqghCEQkFp5iDosLqtVxAfGGEbjrva3Z2EqC5KaXVoNb/Ele7uAaz2tK7eVFr3YeWMa55dLGLNBcbDWdew3dEKF0Z0tbTUkUJpKwuY06xEWRJcXG13cSp3I743FBvr+khSyJkcm6dI/oSn+sNn7pXfcj8yx+sVn7pW/dD8yVfJX/djP5un70bUJS/WKz90rfuh+ZH6xo/3St+6H5kfJX/dh83T96NqylD9Y8f7rW/dD8yP1jx/utb90PzI+Sv8Auw+bo+9G8FY/s/OvhkvVVzfyRH3pR/WTF+61v3Tfzro5Jp5WUErDrsBqZHapBbfWZFmd5GXZkmmAj4wdrB7f1i3OZMgqEPv/AElv4jj8ceQ6buA2DtO5K9diD5XXeewDYOwLmQrbb2s79pXXStfbvBCFCYrjF7sjP0ne4fFUS4nUzi+LbWMP0j7h8VDxRFzg1oJJIAA2knIABYaL5DuVlaFaI8wBNMPnSOi3/DB4/wAR9WzitFVRc6Ez22BBsyT0T0eFJDY2Mj7GQ9e5o6h7yd6m0ITZVCjQitiWOzBCELs5BCEIhBCEIhBCEIhBa6ina9pa4XB3LYhHeHaJ2LYE6K7m3czjvH0viotWKQoPEtGmuu6OzXcPNP5UvtxfVPym+rK9H/OKyFuqaR8Zs9pB9R7DsK0rCQR0M3Ag9RMousIXITN0n6Q6euZN8lo4/lFRsdt1GEbQbEXI35gDedoTNikzmQSuZ5TYpHN+k1hLfWAkvkqw5raQzbZJXu1nHbZpsBft1j3rrOtdZsI37D6zgU2OKwde5+k3wYJisvSnrzFfzIWjLq1hq+/tW2qpsUpm68NT8rAzMUrAHEb9R7TcnquO/YmlCXfPW72da9tD/wBm/wCSr1rrv32Zw6MaTMrYOcZdrgdWRhObHDd1jeD7wQpfWPFJuG03yfGpGsyZU0/OuG7nGPsT/MfrlOKYnR0y9iNzANjat3EzrHiUXWELk7BYe8AXJsBtJXLWYpHHtNzwG3v4KNZT1NYbRxuc2+VsmDtecr9pUgpPaRLAd54xPGC+7WZN3ne74BcuHYZLO/UiYXHfbYBxcdgHanPCOTTY6of9RnvefcO9OlFQRwsDI2NY0bgPWTvPWVsrxSftdJksyQPs9ZA6MaFR01nyWfNx81n0Ad/8R9SZkIW9VCjQmFmLHZghCFKRghCEQghCEQghCEQghCEQghCEQghCEQniWFrhZwBHAi6hazRZhzjJaeBzHxHrU6hQetX+0JNLGT7JiVU4FMzzNYcW5+rb6lwEWyORViLXLTtd5TWu7QD7VkbDH/EzUuWf+QlfJMwACgqH0b+jHI8yUjjscHW1ob+m02y336xe55MAgPmW7CR6gVE41ye0dVEY5Q8tOYzF2nc5rrXBVLYTMpQ9jLlzFVgw7iLKEuaZaN1eExh8Ve+WMmzWTRMe5oG4y3ufAKO0IoKvGXOZLWuhjaLvbFGxrnDYWiS92+B7Eu/0i3fcam7/AFWrXY7kphhE+JyytN46eEQaw2GV79d4B36rQAespoJTLg+g1JTRNiiYQxoyGsc+JJFrk8VKxYTC3ZG3vFz4lMhhsABvoJgOWuyddTESOGZ+Ucd+259TQfauyHQupl/ay6jeDRb2E37ynkBZV64ijudyhspj2EX8N0GpIrEs5x3F+Y+zsU+1oAsBYDYAsoWpUVewmZmLd4IQhSkYIQhEIIQhEIIQhEJ//9k="/>
          <p:cNvSpPr>
            <a:spLocks noChangeAspect="1" noChangeArrowheads="1"/>
          </p:cNvSpPr>
          <p:nvPr/>
        </p:nvSpPr>
        <p:spPr bwMode="auto">
          <a:xfrm>
            <a:off x="0" y="-936625"/>
            <a:ext cx="2343150" cy="1952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8" name="Picture 8" descr="http://www.mcr2.k12.mo.us/mainpages/middleschool/twebsites/meinershagenk/images/math_symbol_clipart.jpg"/>
          <p:cNvPicPr>
            <a:picLocks noChangeAspect="1" noChangeArrowheads="1"/>
          </p:cNvPicPr>
          <p:nvPr/>
        </p:nvPicPr>
        <p:blipFill>
          <a:blip r:embed="rId3" cstate="print"/>
          <a:srcRect/>
          <a:stretch>
            <a:fillRect/>
          </a:stretch>
        </p:blipFill>
        <p:spPr bwMode="auto">
          <a:xfrm>
            <a:off x="6553200" y="4648200"/>
            <a:ext cx="2384666" cy="1981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 in 3</a:t>
            </a:r>
            <a:r>
              <a:rPr lang="en-US" baseline="30000" dirty="0" smtClean="0"/>
              <a:t>rd</a:t>
            </a:r>
            <a:r>
              <a:rPr lang="en-US" dirty="0" smtClean="0"/>
              <a:t> Grade Math</a:t>
            </a:r>
            <a:endParaRPr lang="en-US" dirty="0"/>
          </a:p>
        </p:txBody>
      </p:sp>
      <p:sp>
        <p:nvSpPr>
          <p:cNvPr id="3" name="Content Placeholder 2"/>
          <p:cNvSpPr>
            <a:spLocks noGrp="1"/>
          </p:cNvSpPr>
          <p:nvPr>
            <p:ph sz="quarter" idx="1"/>
          </p:nvPr>
        </p:nvSpPr>
        <p:spPr/>
        <p:txBody>
          <a:bodyPr/>
          <a:lstStyle/>
          <a:p>
            <a:r>
              <a:rPr lang="en-US" dirty="0" smtClean="0"/>
              <a:t>Addition and Subtraction</a:t>
            </a:r>
          </a:p>
          <a:p>
            <a:r>
              <a:rPr lang="en-US" dirty="0" smtClean="0"/>
              <a:t>Rounding</a:t>
            </a:r>
          </a:p>
          <a:p>
            <a:r>
              <a:rPr lang="en-US" dirty="0" smtClean="0"/>
              <a:t>Geometry</a:t>
            </a:r>
          </a:p>
          <a:p>
            <a:r>
              <a:rPr lang="en-US" dirty="0" smtClean="0"/>
              <a:t>Multiplication and Division</a:t>
            </a:r>
          </a:p>
          <a:p>
            <a:r>
              <a:rPr lang="en-US" dirty="0" smtClean="0"/>
              <a:t>Area and Perimeter</a:t>
            </a:r>
          </a:p>
          <a:p>
            <a:r>
              <a:rPr lang="en-US" dirty="0" smtClean="0"/>
              <a:t>Fractions</a:t>
            </a:r>
          </a:p>
          <a:p>
            <a:endParaRPr lang="en-US" dirty="0"/>
          </a:p>
        </p:txBody>
      </p:sp>
    </p:spTree>
    <p:extLst>
      <p:ext uri="{BB962C8B-B14F-4D97-AF65-F5344CB8AC3E}">
        <p14:creationId xmlns:p14="http://schemas.microsoft.com/office/powerpoint/2010/main" val="4077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problem example</a:t>
            </a:r>
            <a:endParaRPr lang="en-US" dirty="0"/>
          </a:p>
        </p:txBody>
      </p:sp>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rot="16200000">
            <a:off x="1514348" y="812798"/>
            <a:ext cx="5181601" cy="6908801"/>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Specials – 2 day rotation</a:t>
            </a:r>
            <a:endParaRPr lang="en-US" dirty="0"/>
          </a:p>
        </p:txBody>
      </p:sp>
      <p:sp>
        <p:nvSpPr>
          <p:cNvPr id="3" name="Content Placeholder 2"/>
          <p:cNvSpPr>
            <a:spLocks noGrp="1"/>
          </p:cNvSpPr>
          <p:nvPr>
            <p:ph sz="quarter" idx="1"/>
          </p:nvPr>
        </p:nvSpPr>
        <p:spPr/>
        <p:txBody>
          <a:bodyPr/>
          <a:lstStyle/>
          <a:p>
            <a:r>
              <a:rPr lang="en-US" dirty="0" smtClean="0"/>
              <a:t>Music with Mrs. </a:t>
            </a:r>
            <a:r>
              <a:rPr lang="en-US" dirty="0" err="1" smtClean="0"/>
              <a:t>Isadore</a:t>
            </a:r>
            <a:endParaRPr lang="en-US" dirty="0" smtClean="0"/>
          </a:p>
          <a:p>
            <a:r>
              <a:rPr lang="en-US" dirty="0" smtClean="0"/>
              <a:t>Art with Ms. Ferrell</a:t>
            </a:r>
          </a:p>
          <a:p>
            <a:r>
              <a:rPr lang="en-US" dirty="0" smtClean="0"/>
              <a:t>PE with Coach Hook</a:t>
            </a:r>
          </a:p>
          <a:p>
            <a:r>
              <a:rPr lang="en-US" dirty="0" smtClean="0"/>
              <a:t>Imagineering with Ms. </a:t>
            </a:r>
            <a:r>
              <a:rPr lang="en-US" dirty="0" err="1" smtClean="0"/>
              <a:t>Boughton</a:t>
            </a:r>
            <a:endParaRPr lang="en-US" dirty="0" smtClean="0"/>
          </a:p>
          <a:p>
            <a:r>
              <a:rPr lang="en-US" dirty="0" smtClean="0"/>
              <a:t>Chinese with Mrs. Liu</a:t>
            </a:r>
          </a:p>
          <a:p>
            <a:r>
              <a:rPr lang="en-US" dirty="0" smtClean="0"/>
              <a:t>Library with Mrs. Headley</a:t>
            </a:r>
          </a:p>
          <a:p>
            <a:r>
              <a:rPr lang="en-US" dirty="0" smtClean="0"/>
              <a:t>Specialty with Mrs. Sexton</a:t>
            </a:r>
          </a:p>
          <a:p>
            <a:r>
              <a:rPr lang="en-US" dirty="0" smtClean="0"/>
              <a:t>Guidance with Ms. </a:t>
            </a:r>
            <a:r>
              <a:rPr lang="en-US" dirty="0" err="1" smtClean="0"/>
              <a:t>Conners</a:t>
            </a:r>
            <a:r>
              <a:rPr lang="en-US" dirty="0" smtClean="0"/>
              <a:t> (monthly)</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from our Specialists…</a:t>
            </a:r>
            <a:endParaRPr lang="en-US" dirty="0"/>
          </a:p>
        </p:txBody>
      </p:sp>
      <p:sp>
        <p:nvSpPr>
          <p:cNvPr id="3" name="Content Placeholder 2"/>
          <p:cNvSpPr>
            <a:spLocks noGrp="1"/>
          </p:cNvSpPr>
          <p:nvPr>
            <p:ph sz="quarter" idx="1"/>
          </p:nvPr>
        </p:nvSpPr>
        <p:spPr/>
        <p:txBody>
          <a:bodyPr>
            <a:normAutofit fontScale="77500" lnSpcReduction="20000"/>
          </a:bodyPr>
          <a:lstStyle/>
          <a:p>
            <a:pPr fontAlgn="base"/>
            <a:r>
              <a:rPr lang="en-US" dirty="0"/>
              <a:t>Art, Music and PE teachers grade students twice a year in the 2nd and 4th quarters.</a:t>
            </a:r>
          </a:p>
          <a:p>
            <a:pPr fontAlgn="base"/>
            <a:r>
              <a:rPr lang="en-US" dirty="0"/>
              <a:t>We follow the North Carolina Standard Course of Study in our subjects and evaluate students based on those Essential Standards.</a:t>
            </a:r>
          </a:p>
          <a:p>
            <a:pPr fontAlgn="base"/>
            <a:r>
              <a:rPr lang="en-US" dirty="0"/>
              <a:t>We see students two days in a row every 3 weeks, so it is important that your children are present at school or they may miss our entire rotation </a:t>
            </a:r>
          </a:p>
          <a:p>
            <a:pPr fontAlgn="base"/>
            <a:r>
              <a:rPr lang="en-US" dirty="0"/>
              <a:t>Your child's class may be selected as part of the ASW (Analysis of Student Work) process. This would involve Art, Music and PE specialists collecting student work samples to be submitted anonymously for teacher evaluation purposes. </a:t>
            </a:r>
          </a:p>
          <a:p>
            <a:pPr>
              <a:buNone/>
            </a:pPr>
            <a:r>
              <a:rPr lang="en-US" dirty="0"/>
              <a:t/>
            </a:r>
            <a:br>
              <a:rPr lang="en-US" dirty="0"/>
            </a:br>
            <a:endParaRPr lang="en-US" dirty="0"/>
          </a:p>
        </p:txBody>
      </p:sp>
    </p:spTree>
    <p:extLst>
      <p:ext uri="{BB962C8B-B14F-4D97-AF65-F5344CB8AC3E}">
        <p14:creationId xmlns:p14="http://schemas.microsoft.com/office/powerpoint/2010/main" val="1806119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sz="quarter" idx="1"/>
          </p:nvPr>
        </p:nvSpPr>
        <p:spPr/>
        <p:txBody>
          <a:bodyPr>
            <a:normAutofit/>
          </a:bodyPr>
          <a:lstStyle/>
          <a:p>
            <a:r>
              <a:rPr lang="en-US" dirty="0" smtClean="0"/>
              <a:t>Plant Growth &amp; Soil</a:t>
            </a:r>
          </a:p>
          <a:p>
            <a:pPr lvl="1"/>
            <a:r>
              <a:rPr lang="en-US" dirty="0" smtClean="0"/>
              <a:t>Life cycle of plants</a:t>
            </a:r>
          </a:p>
          <a:p>
            <a:pPr lvl="1"/>
            <a:r>
              <a:rPr lang="en-US" dirty="0" smtClean="0"/>
              <a:t>Bees and Worms</a:t>
            </a:r>
          </a:p>
          <a:p>
            <a:r>
              <a:rPr lang="en-US" dirty="0" smtClean="0"/>
              <a:t>Objects in the Sky </a:t>
            </a:r>
          </a:p>
          <a:p>
            <a:pPr lvl="1"/>
            <a:r>
              <a:rPr lang="en-US" dirty="0" smtClean="0"/>
              <a:t>Integrates with Social Studies &amp; Native Americans</a:t>
            </a:r>
          </a:p>
          <a:p>
            <a:r>
              <a:rPr lang="en-US" dirty="0" smtClean="0"/>
              <a:t>Human Body</a:t>
            </a:r>
          </a:p>
          <a:p>
            <a:pPr lvl="1"/>
            <a:r>
              <a:rPr lang="en-US" dirty="0" smtClean="0"/>
              <a:t>Skeletal, Muscular systems</a:t>
            </a:r>
          </a:p>
          <a:p>
            <a:r>
              <a:rPr lang="en-US" dirty="0" smtClean="0"/>
              <a:t>States of Matter</a:t>
            </a:r>
          </a:p>
        </p:txBody>
      </p:sp>
      <p:pic>
        <p:nvPicPr>
          <p:cNvPr id="23554" name="Picture 2" descr="http://t2.gstatic.com/images?q=tbn:ANd9GcRqpMMffzqbG34IPp8-x1IzYfgsRB11f5eN2GccS9vYMzLG2Dtyog"/>
          <p:cNvPicPr>
            <a:picLocks noChangeAspect="1" noChangeArrowheads="1"/>
          </p:cNvPicPr>
          <p:nvPr/>
        </p:nvPicPr>
        <p:blipFill>
          <a:blip r:embed="rId3" cstate="print"/>
          <a:srcRect/>
          <a:stretch>
            <a:fillRect/>
          </a:stretch>
        </p:blipFill>
        <p:spPr bwMode="auto">
          <a:xfrm>
            <a:off x="6553200" y="4343400"/>
            <a:ext cx="2275515" cy="22860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Grade Team</a:t>
            </a:r>
            <a:endParaRPr lang="en-US" dirty="0"/>
          </a:p>
        </p:txBody>
      </p:sp>
      <p:sp>
        <p:nvSpPr>
          <p:cNvPr id="3" name="Content Placeholder 2"/>
          <p:cNvSpPr>
            <a:spLocks noGrp="1"/>
          </p:cNvSpPr>
          <p:nvPr>
            <p:ph sz="quarter" idx="1"/>
          </p:nvPr>
        </p:nvSpPr>
        <p:spPr/>
        <p:txBody>
          <a:bodyPr/>
          <a:lstStyle/>
          <a:p>
            <a:r>
              <a:rPr lang="en-US" dirty="0" smtClean="0"/>
              <a:t>Ms. Coleman</a:t>
            </a:r>
          </a:p>
          <a:p>
            <a:r>
              <a:rPr lang="en-US" dirty="0" smtClean="0"/>
              <a:t>Ms. Garrison</a:t>
            </a:r>
          </a:p>
          <a:p>
            <a:r>
              <a:rPr lang="en-US" dirty="0" smtClean="0"/>
              <a:t>Ms. Levinson</a:t>
            </a:r>
          </a:p>
          <a:p>
            <a:r>
              <a:rPr lang="en-US" dirty="0" smtClean="0"/>
              <a:t>Mrs. Pleasants</a:t>
            </a:r>
          </a:p>
          <a:p>
            <a:r>
              <a:rPr lang="en-US" dirty="0" smtClean="0"/>
              <a:t>Mr. Lewis</a:t>
            </a:r>
          </a:p>
          <a:p>
            <a:r>
              <a:rPr lang="en-US" dirty="0" smtClean="0"/>
              <a:t>Ms. Hughes</a:t>
            </a:r>
          </a:p>
          <a:p>
            <a:r>
              <a:rPr lang="en-US" dirty="0" smtClean="0"/>
              <a:t>Mr. Weber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3152" y="2057400"/>
            <a:ext cx="5032248" cy="33459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Studies</a:t>
            </a:r>
            <a:endParaRPr lang="en-US" dirty="0"/>
          </a:p>
        </p:txBody>
      </p:sp>
      <p:sp>
        <p:nvSpPr>
          <p:cNvPr id="3" name="Content Placeholder 2"/>
          <p:cNvSpPr>
            <a:spLocks noGrp="1"/>
          </p:cNvSpPr>
          <p:nvPr>
            <p:ph sz="quarter" idx="1"/>
          </p:nvPr>
        </p:nvSpPr>
        <p:spPr/>
        <p:txBody>
          <a:bodyPr/>
          <a:lstStyle/>
          <a:p>
            <a:r>
              <a:rPr lang="en-US" dirty="0" smtClean="0"/>
              <a:t>Civics &amp; Government</a:t>
            </a:r>
          </a:p>
          <a:p>
            <a:pPr lvl="1"/>
            <a:r>
              <a:rPr lang="en-US" dirty="0" smtClean="0"/>
              <a:t>Citizenship</a:t>
            </a:r>
          </a:p>
          <a:p>
            <a:pPr lvl="1"/>
            <a:r>
              <a:rPr lang="en-US" dirty="0" smtClean="0"/>
              <a:t>Branches of Government</a:t>
            </a:r>
          </a:p>
          <a:p>
            <a:r>
              <a:rPr lang="en-US" dirty="0" smtClean="0"/>
              <a:t>History &amp; Colonial America</a:t>
            </a:r>
          </a:p>
          <a:p>
            <a:pPr lvl="1"/>
            <a:r>
              <a:rPr lang="en-US" dirty="0" smtClean="0"/>
              <a:t>Native American</a:t>
            </a:r>
          </a:p>
          <a:p>
            <a:pPr lvl="1"/>
            <a:r>
              <a:rPr lang="en-US" dirty="0" smtClean="0"/>
              <a:t>Colonial America </a:t>
            </a:r>
          </a:p>
          <a:p>
            <a:pPr lvl="1"/>
            <a:r>
              <a:rPr lang="en-US" dirty="0" smtClean="0"/>
              <a:t>Colonial Days (lots of fun!)</a:t>
            </a:r>
          </a:p>
          <a:p>
            <a:r>
              <a:rPr lang="en-US" dirty="0" smtClean="0"/>
              <a:t>Geography &amp; Environment</a:t>
            </a:r>
          </a:p>
          <a:p>
            <a:r>
              <a:rPr lang="en-US" dirty="0" smtClean="0"/>
              <a:t>Economics – Classroom Economy</a:t>
            </a:r>
          </a:p>
        </p:txBody>
      </p:sp>
      <p:pic>
        <p:nvPicPr>
          <p:cNvPr id="22530" name="Picture 2" descr="http://13colonies.mrdonn.org/colonial_southern_states.gif"/>
          <p:cNvPicPr>
            <a:picLocks noChangeAspect="1" noChangeArrowheads="1"/>
          </p:cNvPicPr>
          <p:nvPr/>
        </p:nvPicPr>
        <p:blipFill>
          <a:blip r:embed="rId3" cstate="print"/>
          <a:srcRect/>
          <a:stretch>
            <a:fillRect/>
          </a:stretch>
        </p:blipFill>
        <p:spPr bwMode="auto">
          <a:xfrm>
            <a:off x="6705600" y="4724400"/>
            <a:ext cx="2070100" cy="1782586"/>
          </a:xfrm>
          <a:prstGeom prst="rect">
            <a:avLst/>
          </a:prstGeom>
          <a:noFill/>
        </p:spPr>
      </p:pic>
      <p:sp>
        <p:nvSpPr>
          <p:cNvPr id="5" name="Rectangle 4"/>
          <p:cNvSpPr/>
          <p:nvPr/>
        </p:nvSpPr>
        <p:spPr>
          <a:xfrm>
            <a:off x="7239000" y="6477000"/>
            <a:ext cx="1524000" cy="338554"/>
          </a:xfrm>
          <a:prstGeom prst="rect">
            <a:avLst/>
          </a:prstGeom>
        </p:spPr>
        <p:txBody>
          <a:bodyPr wrap="square">
            <a:spAutoFit/>
          </a:bodyPr>
          <a:lstStyle/>
          <a:p>
            <a:r>
              <a:rPr lang="en-US" sz="800" dirty="0" smtClean="0"/>
              <a:t>http://13colonies.mrdonn.org/colonial_southern_states.gif</a:t>
            </a:r>
            <a:endParaRPr lang="en-US" sz="8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Trips</a:t>
            </a:r>
            <a:endParaRPr lang="en-US" dirty="0"/>
          </a:p>
        </p:txBody>
      </p:sp>
      <p:sp>
        <p:nvSpPr>
          <p:cNvPr id="3" name="Content Placeholder 2"/>
          <p:cNvSpPr>
            <a:spLocks noGrp="1"/>
          </p:cNvSpPr>
          <p:nvPr>
            <p:ph sz="quarter" idx="1"/>
          </p:nvPr>
        </p:nvSpPr>
        <p:spPr/>
        <p:txBody>
          <a:bodyPr>
            <a:normAutofit/>
          </a:bodyPr>
          <a:lstStyle/>
          <a:p>
            <a:r>
              <a:rPr lang="en-US" dirty="0" smtClean="0"/>
              <a:t>We will go on 3 field trips this year.</a:t>
            </a:r>
          </a:p>
          <a:p>
            <a:pPr lvl="1"/>
            <a:endParaRPr lang="en-US" dirty="0" smtClean="0"/>
          </a:p>
          <a:p>
            <a:pPr lvl="1"/>
            <a:r>
              <a:rPr lang="en-US" dirty="0" smtClean="0"/>
              <a:t>Old Salem Science Days (April 21)</a:t>
            </a:r>
          </a:p>
          <a:p>
            <a:pPr lvl="1"/>
            <a:r>
              <a:rPr lang="en-US" dirty="0" smtClean="0"/>
              <a:t>NC </a:t>
            </a:r>
            <a:r>
              <a:rPr lang="en-US" dirty="0"/>
              <a:t>State University  math field </a:t>
            </a:r>
            <a:r>
              <a:rPr lang="en-US" dirty="0" smtClean="0"/>
              <a:t>trip</a:t>
            </a:r>
          </a:p>
          <a:p>
            <a:pPr lvl="1"/>
            <a:r>
              <a:rPr lang="en-US" dirty="0" smtClean="0"/>
              <a:t>Marbles</a:t>
            </a:r>
            <a:endParaRPr lang="en-US" dirty="0"/>
          </a:p>
          <a:p>
            <a:pPr lvl="1"/>
            <a:endParaRPr lang="en-US" dirty="0" smtClean="0"/>
          </a:p>
          <a:p>
            <a:r>
              <a:rPr lang="en-US" dirty="0" smtClean="0"/>
              <a:t>VOLUNTEER CLEARANCE, do it now!  </a:t>
            </a:r>
          </a:p>
          <a:p>
            <a:pPr lvl="1"/>
            <a:r>
              <a:rPr lang="en-US" dirty="0" smtClean="0"/>
              <a:t>Must sign up on Wake County computer</a:t>
            </a:r>
            <a:endParaRPr lang="en-US" dirty="0"/>
          </a:p>
        </p:txBody>
      </p:sp>
      <p:sp>
        <p:nvSpPr>
          <p:cNvPr id="21506" name="AutoShape 2" descr="data:image/jpeg;base64,/9j/4AAQSkZJRgABAQAAAQABAAD/2wCEAAkGBhQQERUUExMVFRQWGB0YFxcYGSAfIBofHh4bHCIeGRohICYhGRkjGSIcIC8gJCcpLCwvGh4yNTAqNSYrLCkBCQoKBQUFDQUFDSkYEhgpKSkpKSkpKSkpKSkpKSkpKSkpKSkpKSkpKSkpKSkpKSkpKSkpKSkpKSkpKSkpKSkpKf/AABEIAMsA+QMBIgACEQEDEQH/xAAcAAACAwEBAQEAAAAAAAAAAAAABgQFBwMCAQj/xABKEAACAQIEBQIDBgMEBwMNAAABAgMEEQAFEiEGEyIxQQdRFDJhCBUjQnGBUpGhMzVichckdIKxsrMWdfAlNkNTVFVzkpOjwdHT/8QAFAEBAAAAAAAAAAAAAAAAAAAAAP/EABQRAQAAAAAAAAAAAAAAAAAAAAD/2gAMAwEAAhEDEQA/ANxwYMGAMGDBgDBgwYAwYMGAMGDBgDBgwYAwYMGAMGDBgDBgwYAwYMGAMGDBgDBgwYAwYMGAMGDBgDBgwYAwYMGAMGDBgDBgwYAwYMGAMGK3PuI6ehiMtTKsSD37n6Ko3Y/QA4o5OPHnUGgoqiquuoOwEEe/+OXSzHdT0qQQ2x2IwDdgws0FRmkyAyRUdMxtsWeYjfe6roW9u1nI3+lj0r8nr5QAtekNvMdKpv8ArzJHH8rYBivgwoRcCzkXkzavZySSUaJF3N9k5baR9L/y7Ys24PhZgzvUvpvYNUzW391DgH98Bd3xWTcUUiMVaqp1ZSQQZUBBGxBBbYg+MUWacDZPCplqKemQE7vKbXJud2Y7sdz7nfCVmHEPC9PcrBFKyEWWOFmvuOxayEDvu3g9+2A0yXjShVSxraYAC5/GQ/0DXOIUvqTQCIyifmRr8zRRySBbC51FFIUAd79rj3GFz0t44pcwnmSmoI6XQgZmUIC12sB0qNu53OLHiFfjc3hoZVZqWOnNU6A9Mj8zQiyi3Ui6SwW9ibXB07hLX1PpHi5kS1UwIuvLpJjr/wArFAv8yB9cSqLi+SUkDLa9bf8ArFhT+WqcXOKvh/LTmSGoaeZKR7pTU8LmFRGjaVdiln1Na9rrYEAjbb5lbTMmY5e9VJrgA5dWx61SZGZdRBF2jIPUNIItsLYC4hzurkLhKWFWU/JJVDWAb6S6xxyBdQF7ajilzTibMY4nYfdUWlY35j1ErIqyNpRjaJbq5DAHUBffGXwZi+iny+ijow1RJEks1POx54i1K3OUIJEjJ1EnTa1yLg3Lt6i8O1T0TwwxxLqo0EsaK7qBTSB0jgYAEN1t8ynUFAAXc4C+WtzZX0zz5TAZDaFLSuz/AEF5I9RF17A3v2GI1bxTVQzrBJX5aJWIW3w05Cs19KyOJ9MbNY2DEE22vir4t4TlnesV8v8AijOg+FqS8d4W5QAj0u6mOJXDNqHlzsb4mQelMkiRLU1ZaPXDPNBoVg8scUcbfinrIYL5737YC3WTMpnlgWtoFkQLr0U8hePWCVNmmK3IBIuCNu2Ok3DmZXLLmovckIaSLR76e+vT4+a9vN98UeYUGY0ucT1dLRLUxSxRR7zJHbSBewJvfa24w48M19VNEzVlMtNIHIVFkEl1sCG1DYG5It9PrgKGrzLN6USSTDLZYUFwRJJAx7bEvrQEnYXYC5G+O9L6lQiUQ1cM9E5sA06qI2bbpjmDFX9wdrjfFfm3IrM2kpa/QYo6dZKeFzZZCS5kl8BmQKFAN7AORbqx74Mo4JxXUiIJsuEo5RN2juwvJFHe4KRyDUCpsDJt2wD2Dj7hL4IqnpZpcsna5hAkpGJF3piSqg2/NGRoPa4ttbfDpgDBgwYAwYMGAMGDBgDBgwYAxVcR8QpQw8xwzszBI40F2kdr6UQe5sf0AJ8YtcZTFXTZnnD2nhhigMsMGnee69MskaG6oTYoZJFIA2UXJbAXPAGS1LyfG5hTotVIpu7PdowCQiRRadMKaCb9TMxY3O5AfcQMry5KOARh3ZIwSXmkLsfJZnY/qfAHiwwp8T+s+X0PSJDUOb9MGlrEfxNqAAJ9r+dsA94gZvnsFGmuomSJewLsBf8AT3/bGJyepmc5yWjy6n5UZbZ0+YBQCVaZiIwTcbAA7gdjvZZP9n15maTM6x5JCLfhMSdtgWlkUlhp8aR+u2AsuIvtC0kDlKeJ6m1+u+hCfGkkEsL33sPpfFJDn3EuZSHkx/CxPexaMIEF7fO6mQn9N+5AHjUsk4AoKK3IpYlYWIcrqa47HW12B+oOOmccY09MSt2mmG3JgUySX9iq/Jfbdyo374DMaD7PTzSCTMK55SVGrRcsTa1ubJfYG35dwOww9Zb6R5XTtqWkRjcH8QtJa3sHJGOzZjmdQQYKeCljv3qmLyEab/2MR0rckDeS4s23bHP/ALAtIyvU5hXTEblFlEMZJFtliVWUDvbX3H64Bllmip47sUiiQAXJCqo2AG9go7AD9BhWoZVbPqgB9RWihDDboPNkbTsPYht7nq9rAZtlVK2ZZYsczGV4qKrn/GLEhml0xSBje5Cxygb7fvhu9MakcyaSQ7RUFAqsfyIacyMPouq7HAWScBVlMxSgzAU1K0jPyTAknL1WJEbNc2vc2OwvjrkvE2XUitBTSvUyF2eQQq00jyMep5Ci6QWb8x0r7WA28ZdQffipU1DXoiSaenF1EikWvVrdg7q4uoUgLYHe9g5UdDHCgSKNI0HZUUKBf2AAGAU8tz6umZ+Rlfw4ZyWkqZFTVsBcois5crp33HSRq2GOlRlGbyst6+mhUX1cmmuT7f2ruNj7W7n6Yb8GAV6bhisswmzSdgRYcuGCMj66uW3j2tjtRcHaL662umva2ue1u/blqnf637eN8cs69Ssvo2ZZagXQ6X0K0mht7K5RSEY2NgbHpPscVEXrHTyGXl0tbIIuZqKxILiIoHIVpA3SHQkaQwDbgWNgZJOFY2BBmqrHY/6zKP6hrjHN+EVCkR1NZGb6tQqHYg3udpNakHtYqRubWxF4Z9SaHMFXlTqsjbcqQhZAb2tpubk/4Se4w0YBHzTg2ulkUmtp6iJWYiKro43AuLDdNJuAe403sPFxixyTN546oUVRDEgEIeGSG4SQJpV1WM3KaLr03NgR9MM+E71BhcSZfOjaVhrY+YfZJLxG5PZerSf8+Ag1P/nPD/3c3/WbD/hOrtX39S3KafgprAMdd+ZHfUt7BLW0kC5Ie97CzjgDBgwYAwYMGAMGDBgDBgwYCt4kqGjo6h0JVlhkZSO4IRiCPqDjJsp9RYssyyOWCBampkXm1kiMLK5ZRedhchmLgAWtcn64cfWWrSPLTzZCkbTQrIijqlTWC8am4IJQM2xHyEdicc56ilX4atky9zXmECnpkGuRI1LEWXZI9Ifcm2m4Xc2BDNFhz7iEBiTHSSEDYiOPTcgkLq1yqN/4r7fTD5wn6D0VIC1R/rbkW6xZF7X0qDe977k9j2G5LRzszmUMiUlL/gl1zN47mNkUG9+xYdt8L+d8dSvlFNNGTDUVU0VMzKB+C5YrJ0NfcaXAB3BI32wDbmGd0uXrHGxEeq4iijQlmA3PLiQFiADc2G3fFS3EeYyugp8t0RsLmSqnRCNr7xx8xhvt2Pcdt8XGQ8Mw0QflBi8hBlldizysL9Tt5O57AAX2AGLXAKOVcZTMlctRTrFUUQ1FVk1I6mMuhD2B6rG4Kiwt5uBK9PcoWnoIDoCzSRI8zaNLu7LqJk8s4LEEtv3wq55OY24hZTZhTwW/eBh/wxpqDYYD1jhX1IiidyQAiliTcgWBO4G5G3jfCxxf6pUOWELLIXkvYxRWZ177sCwCj9TfcbYo6z1co6zL6to2aOQQSFIp7IZBpK3jNyHGq4sCTdTtgF3gST8OaMgho8mQN/vmaZbf7ki/vceMTuBGBp8wse2XUQP6ijbb9cc4MgWAZujSLeHL6WAuR0ECn3Yqd9yotv5xO9P6ZRldfJpAdkVWPkhaGAgH9Czf/McA78Cf3ZQ/7LB/0kxe4X/T6dXyuiKkEfDRC491RVI/ZgR+2GDAGEn1J4pamjEMTvG7qXeZAHaFAyoLJuS8sjLEm2xZmv0HDpJIFBJIAAuSfH6/TGEZ1njyzVVfDI7toC0qa7WMpeCHQlgwkEAqprHxIuwYEkJWR5DM9DUVbMiLSveip4TqWN4WVmIe/W7sGiLm9yXYEhlvJmpaiKqrJIKCdhI9WkY0gB3m+Hjve5IGqGaQlgBp0b9YGHTgpPgsjgeONpmWmE2hBZnLrzLC3dt7X82xe5PnompoZpUNO01rRykBgSTZd7XYgXA7/TAZFxB6ZPWrCkcLLpqvhucy9aU8EKQhnuQGBdHcafm1C1ibCn4PrK7KjaCYutPKUrqSW4WLUxUSBgCOWQAeYtwpsWurb7Vw5xHPUySJNQzUujszlWV9yDpYfz2uCPPvnvGNfDRcQqDdBW0fKdgdg7u8au4uLgBVB/n+oafw7ngrIeZoaN1YpJE/zRuvdW/oQfIIPnFL6qShcslZiAqyU5JPgCohJP8ALC36SQmCTQ6FZJqWMOTYDmUsktOyWH51j5Wr9bnvhw9Q/wC6q7/Zpf8AkOAo6iYniWAX6fu9yNh5lPnudgP/AATh9xmuWVy1GeUM4uvNykSaD+UM4YdV9zuR2HbzfbSsAYMGDAGDBgwBgwYMAYMGDAInq1SxSx0KTkCFq+ISFiANOiYm5OwB7H9ccsrz+MZtVyMVdXelp4pRYhFeGSQAOPyPMALXsWdfphM9WM+q5ZYRJSTR00VSlllRWilKGQ69QUyENHfpsRpBNicL/DnB75vmFTHTsYKEaFn0S8xSAQwSEkDUpdbpqHSBvuNJB6ofW2/OklEAjSKmdVDHVeVkWQdzr5YLGwUHp3xUcVZuqZYrsrhYM7kLdPzASzyEpc9QsbeOoMPF8aBTekmVRqFFFG1vLFmO/uSb4z/P4I/uKhKxFoHzAzLEoueSz1EgTTfuItiL227+cBxznPqvOrfCK9QjtK6Q69Cxxh4AoqwrBTqCVChWckiQEHtaNT+jebSwxP8AEQo3K5XJkJHLRoylrBWXVZ3G2+5N7k2cfS2WioEp6ZQ6VNcjVKq/UxTrKB2GwtEDY2UGzHYm2HyvzV454Ilp5ZFlLa5VtpiAHd7kdz4H179iGLcM01VFl2epW6/iEhRW1tqNgkmnqudQ02sbna2GP1Z9UxSsaGBzHMy/izFW/DVlJHLKkEydjexAv5N7UHHdbJFT547E2mq6emRtVj0KHZbAHbl2G9gQx3JFjXcK8B/fprTPOPiVmhdplAb5lfmIACq27D6FLDbAZxWsxSLmTlxIJJrfMVdmZDqub6n5aEk72INj5uOIM0qK8w3pgglsiMY7B3MkrnRK3ZTJK2wbsF1XK3xunDPDWV5VqqORJTOjtAJakkl9K3MkYDMArKGOoBdlfYDEj1Llk+Ci1ukZNbAAquSJF5wKjdRdtIEhUdih3IG4Rs1pomXPAxfmGGMSKttkFPdCpItctzL7nZRsPPD0ytLldWAC4YhbIRcn4KlBVTuA17jfse+PWZVfKnz9/wCGngP/ANiQYr/s9kjKpyouwqXsPc8qGw8efrgGv0m/uej/APhn/mbDdhG9Mc3hiyenMkqLyoS8gLC6LqY6mHcD64Zl4lpS+gVERa8YsHF/xf7O3vr8W74Cs9Qc4+HpCtnLVDrTJpAJBlut979l1Hsd7beyDUU0VPvAkUdO/wAfUuVsfw4ITRxhCq9QJfX3PzMbm+NE4z4ZauhURytDNC4mhcWIDre2pSCCNz+nffsc2zj05zNaUUcfw8qpSvHHIrPEw1TRyOhuSrs4UKLlBYtf6g8+nfEyy5TFLM2gwJypzI26tEAjFyd1JsGOqx3/AHxZ5xwvT5hZ5TzYzCyIvSUHMsTInSfxLWs1zYdgLm6TIa+hNTU1dEk1JVKrT00MofltoCu760AIKLYhWK7DfziPT16iMDLM+ghplUEQ1AVzENIsqtJ16QAek/L2wGoitiSRYOYvNK6ghI1FRsW097X82tjE+PaE5hmD1YYKlIzwxpYhpTTdbAX7lqmRIlt3ufIAbtU8cU61Dx09YJKyaPlTZlO2iJEG9oYlNiwuQAoHUSST1HE/LOC8nq5Y46jMBVzopjCa1iv1lt1UB2lLsxJZyzFiT9A7cJZy1RmdOYoQNMlcapVOsQCVlKXkU6NTyxE7E31GwsQcPXqJ/dVd/s0v/IcWOR5DBRRCGniWOMeFHc2tdj3Zjbdjc488SQLJSVCsAytDICD5Gk4DOOEf70yv/uSL/iMazjJ+EH/8pZULC/3JGdW9zcrsd7WFj2F+o3J2trGAMGDBgDBgwYCBn2ZGmppZljaVo0LLGoJLEDYADfc4zGKOqozGwL1GdVqPZGkJipI3YMx5Z+SNbIN73ZCAfB13ET7pi5/xHLXn8vlczzo1atP6at8B4yOGZKeJal1knCjmOospbzYWG37D9McMq4qpKqRo4KmKV03ZUcEgA2vt3F9rjbce+M64o9XKykaVvggkUUpjAkV/xQGA1CQlFW43GlZfrpFifFPw7JS5ZRVtOFc0by1AjjLdcEzMxRZJFVxpiN+pd7Ha9sB8+0ZmDx0tMim2qYtqFwQVQgWIOwIdr/t+/b0xyl6HLqSpWeCCmcPNWNIOp79MahybKFH1G/g6iMLfrfxNBmNDRT0760Mjg+CraEJVh4YAi4+uG7gLNxPkVOKeBKySAoskDSKhUo+oN1XW4sHW9r/qLYByyOf4iWSpjqjLCwVFh0aeUy7tqBs4kN91YAi4+mMi9Q4wnDdPEP8A0FY0He9+UalL3sO9vYY2DI66rmkkM9OtPEDpiUuHkf8AxtoJRF8Bbk9+218a9VKkpk8Edv7WuqZTuLoRJMdBsSCw1kGxtddr4DT8mz2CLKKN5JjFHJBDCJVB6GaMJctYqlmBGpukG1++PJzuiyyJYqW88sz3ip45eY8jsBdrsx0KQNbOSF+Zjcsb416e+rQpkakrk51HISCLX5SsGuqx23jLEdN+kXsPGNCpuN8qoIJZsrpHlfTqYRwSINK6+qSV1sqDS3vci1u9gV/VBw2XVxBBH3z3Bv2pkB/kdsJXpdxz91VgdlBikskp6iyre90ANiQbHcHYWFr3xc8UVsjZRU64eWz5xK0gVtSxuIluuq51XYtuDbpPi2FrgHg05nU6GblwRjXPLcARoPqxAuT0jva97WBwG+1fGEzStJT1GTywlTyWkmaORCe4b59Q2F7aL/thN4o4npo5IIHrGq55a2GepMchECKhIEadWmNASrW6j03ZtlxN4yyDJxFDFR/DNVIytHFGDM04XWTG/L1NZt7ub2sL2GKes4CzDMUCfdlPRx6SsA1oqw3ZXZ5ANUryuEWO9gAD284B1z066XPRzdbM3LWMMCATBEq2GkEO7HRY3uVUC5BvN9KcjWgjrKRWLcqr/NbUQYYDqI8KxDW/TubXxKb06WaVaiomk5pMTTxwtphlaEnQWjYM1gLba7XF+++PGUEQZ5WRkgmpp4ahdzfoLxEb999/FrjbAZZwP6XZiY6lo5KaNZllpJFkZyRaTQ+yDTqXSxVrsPpvcTuKPSLM1qfi4qiOR4zdGVRGUSKMFLIosDcaFRFP5d9zZyyWtAjroHnkgalzBpGMILGRZ5OYiW0HUXLmPStzdV992wZ7JMYTSxcyMysk7SaozEFvc6GXUzXFgLe24G+AQPRn1AkqXmpqtn5/MJXUVAv1MyhSeYHuHJABRQoACWszXWZpLX1k1HTy8mKnC/EzIbS636kWA2KrbSdZdTs1gB3xQZ9SQUvEFNMklPAzU8jTBzyxbmbubFRLJJqdRq2BTVvptj5kfqHltLPmTS1MQZqsMCoLF05cSDSVB1gOJNhe257G5Bjh9PqKGMGoL1Ij6uZWTNIBa51Wc6F272UDYXwh8UxUtTMaijppEZUWBJ5YqVKRlBBDDnj8Q6SACouVHTcCxUswNVUU6h3zTXJFNzkCzlDIrFo2YFbFJUJjKJYL0sfIw4cDZKI4tWZ0FVUzxtyoC9OX006p0DSSUUai4tcm7DwLgI3DnGZyy6xZe1YGuxqqcu+oljdeYaeNSgtsqDSP1vhtp/UHLK4olbF8POqllSsi0lRYEtHIwsBcEA3Ukp22GLiTjkrqtl2YtZrC0C9Q36lvILLsNmsdxt3ss8dwVWZwqqZO5ZHjkikmmgUizKzKyayQGUFSpJ8EjbYONbxrT5XIfha4VcQIaenklaaRU33pH7EqNTuru2yjdfLhx5OHyisdSCrUsjAg3BBQkEEbEWxmMfDecI0OjLIkSE1YVBPFbTU/lG+wj2se5tY2w2U+S5rLlSULQ0cINOtOztM7sqhRGW0KmksVBIAe1yN/GAh8J0bDMMqlI6GyZEBuN2TllhbvsHXf6/Q41PGfcQUzZVDlk5OsUeimnI2BjkRImbc2AEixtv5AFxvjQAcB9wYMGAMGDBgDEX70i5/w/MXnaOby79Wi+nVb21bY85xQGogkiWR4i6FRIhsy3Frqfcf+Ld8KXCHDEsiUlRV86OtpBJAzhweegJALkgs8Z+YatLX39iQzz1Oo5qXN2MFT+NWRkppi1TJZdCxxsBqQSMCgKkWF7nvdhOV5rUUPwyU7pThCzismWSepuxJi1iwhXSbaiAwsLHGqSUMbOsjIhkS4RyoLLfY6WtcXHe2O+AyKfhnLeIYyiI1HXwJyzF2eMRjQokTtJGOkahY2sLjthLq+AM3yKYTUYeQBTqkh6w3zDrhIuLKRsQwvuDfZdS9U8qR2oXDGCY1aRfEpZZEQxzE2f+C4uQdu/ucSsvfOkO7ZdVQ2/Dk1SRO4NirNpV0F18KLdrH3DOuFeJs8zIDUJ5IJNleIRwqbEg6pwmpFBFjo6juBYkYoeNqQR5BldvleSaRQTcgOSwBNhcgG17C/sMa9nFZnKjUPuqmisAzySSsVJNtQYqi+RZSO/ne2K/n5NTUlJSVUsNU1OgKBVMxuAWZtEYaydLE3FgAL/UMZ9OuHknZ5paKqrFjsFihWyM21+bLcEWG+lQSbi9h316h4KrHSNYoEoUp2LQLUVElSVa2zrGr8pbEtYsW/yjzzpfXGlMYShoKqXRb8NIlVVXffoLW38WGPOXca8QVj3gy2CGI2s1QHFh2uTrUtvc2VL298BZVfpKZsumpZKkNLPVCqaURKoDkIr6UHuA1rFTdva4Mmk9EMqj03p2crbd5HOojywBCm/ciwH0xCHCue1BvPmcVONZOmnjvZT4DEKTbcAEnsNzihh4GyypmjpqjN6urmBuBzrxkm50hirqrlR8ofURuLYB/p+I8qy+MJHPRwoTsqOgubAXIXubAC532GImY+sWVQDerVzYkCNWe9vGwsCfFyMR+F+AcpDTCGjUtTzNExlGvq0Ix06ma66XHcd77ecMScJUDXtSUpsbG0MexHcfL3wCDN9oilYqsFLUyuxtpIVT9NNmcsb+LYrqnj6aSthr1yqriWFTDUuykgwub/AMF7o/XcfUHY42gDH3AJ1Pl2W5yRVwuXcCxkhlkifbUo5gVlYG2oDUL2JtsccH9FsrZy7QOzE6iWmlOok3Ja773Pe/fEjOvS+glPNVDSSqNpqZuSyjydun5bgkjsT+uF6dI6NFFPxEU1XAFTJDUAk7jewKC97nfv9MA4UHp7l8Dao6KANtuUBtbcW1Xsb+RhgthIqP8AtAGIT7pZfDMJ1J/VQxt/M46T8b1VJqNdl8ojB/tqVhMlum5YdLoAT5Xx22wDpj5bFE3HVDYFamOTUuoLFeRiNt9CBm8jx5xV/wCkxGkZIqHMZdP5lptIP6cxkP8AMA4Bxtj7hdk4grC+lMtlsSBqkngUAG9ywV3YAG3YEnf9DwrqnNyrcmCgVr9Jknlawv8AmVYlubezDf37YBpwYV8vhzc6efLl6fxCOGZrd7WLTLfx4HnHeDIqwteXMXK6QAsUESbjuxLrJcnuQLC/aw2wF3WUiTRvHIoZHUqynyCLEfywlRcP12VXFBoqaQfJRyNoeO5F+XM19Q7nS5Hc2+tlLwTIzE/eeYi5JsHhAF/YCDYfTEI+mCmQSPmOaPuCVNTZWt4IRFsLfwkYCXlPqFE7JFVJJR1MjaUhmVhr3AGh9IRySRspJF8NeEvOPSejqoikjVLbHQXqZn0Ei2oK7lbj6jHb0zzmSekaGaxmo5Wo5GBJDmKy6wTuSRYkm299sA3YMGDAGDBgwBgwYMBnHrlIi0dKZCVj+Ni5hBIIQrKGsV3+S/bfCvnOZZ9WyAUFPNSU6g8pNCQ/hi2kszt85BtoFgAosDucPnqnlKz0sJY7R1lM2kgENqlERVgfFpCfPa3nHusymWvy6qWokeIVIYojxgGnUfKGCbu22prse9h23DLI/T742GWatztZhCx1rEzT6GJtsCQbkkABV3JsL4ZeFfTTLo4Jy1HUPPCtytbZASYww0lTyghIO9yyXYMe2IOWCprpisVRBW/EIuurjpjGKdoiJYjIwUB2DqPwmF/lvYWBZk4jkpZbZrmdDy1jdGp4kF3I21SBtTXZDcooUXsACL3CkqPVWnOWLLQq0U8DRyvTRROIh1daSOI9AQqWa4Km4H1BvfUDN6dZYVzJpYKFoi2lS340pupil5Wo6UQhrXsxbuQpBVKj1gyulhejgppqmndpSwYLGpEjFyqLYHRdiACq2AHfviO/qXnuY2NDR8uO4syx67323kk6CLgm4At5OAeOEqKasyyrQSzrHPJKKOSYl3EDKqo29m0ltZAbqsR32JqauWnp5qdsxqKKmioSWp6SmZnIYBeqQ6QxtuQgQXuLlt8L03oxm2YAPXV632KozNJpJG+wsikbDpvfff3u8m+zpSRhTUTzTMCCQpCIdhsRYta99ww2I7eQrM/48ybnST/E5hUCb56aNnjiuFCgsDyzYqNJGphbuNharyr1zipLxUOVpHGzagglNyxCgmwU7mwH7DGo5b6Q5XTtqWkRjcH8QtJa3sGJH9MNdNSJEoSNFRF2CqAAP0A2GAxqXj3iCvNqSg+HW+zMm+y3ILykJY/5R4F/eHHw/wAUzuVedole92M0YVbgnYR6mHsNI2uO3cbvgwGGv6CV1ToNZmWsjuCZJdIJ30FyO4A8D+mJtJ9myBXUvWSOgILKIwuoeRq1G1/e2NlwYDjSUiwxpHGoVEUIqjsFUAAD6AADHbBgwCDwzSfdWZSUYMaUtUGnpEA6ta25qX72C2YavFrHYgMfFXELUiIIoTPUTPy4YgwXU1ixJY7KqqCSfp+4p/U6kAhp6vzR1MUxvf5dYR727AA6iSDYKce+M6iSlnpq5IjNFCkscqpfUqSctuaAAbqvL3H+LbAesyzjMqSJ6iWGlliQB3iiZxIij59LNdZmAuQLR/L5JxfZBnkdbTR1EN+XKupdQsR4II9wQR5G2xI3xQ1fqdRlCKaUVc5BMcMIZmYjsCVU6FJsNTWAviZ6e5U9LltLFILOIwWUixUsS5Uj3XVpP1GAYsGDHy+AquLM3+EoqicFQ0UTuuogAsAdI38lrADySBilo/TinljU1xeultfmTk7X8JGDpjFrXt3sL3xf1Lw1cc0CyRv0tHIAVbSWBWzrfY99j7HC5lmXZvBAtPzKOTQoVKl+ZrsAANcNrO+1tXMHcEg2OoPfAgNNLWUFyyUzo8LFibRTBikfUSfw9LKN7W0+b468CMGkzJ1QojV8gF1A1FEijdhbveVX37nud74seGOHmpEcyymepmYPNMQBqNrBVA+WNRsq9hcnycVPpVI8lBzpNOqeeeay3sNcrm1j23vtc+N8A44MGDAGDBgwBgwYMAtepGW/EZXVx2B/BZhq7XTrB/UEXH1xmua8aS0EFNVUpiraqojBqHkLSGLXoIRIo3C06FyFsLaiq7EjGy5rQ8+CWK+nmIyX721KVvbza+M/9KZphl9MsdPFTwFVLTyEXmckLdIkIuTbTrdgT0kK3bAIOV5Jn+af2d6GBdRRRemjBLE2VEGpjcncg9tzfvd8P/ZvXTetqWLG/TBYAdrdbqb+dtI8b++24XOOeOIMpp+bNcs11iQDd2t2+ijuSew9zYEOeQem2X0SKsdNGzLY8yRQ7kj82phsb79Nh9MM9sYzkHrNmWYzBaPLY5FUHmDmHyDp/FOlY+x2IN+wtjReGeKWqWeCohanq4lDSQk6l0t8rJKvS6ncd7gqwI2uQYcGDBgDBgwYAwYMeJ51RSzEBVBJJ8Abkn6WwHvBjHeMftCRwSGOhjWewIMrlgur/CoALqPe4v49yjU3r7mazB2aJ01EmIxgLY32DDrFvB1E7C997h+m8GM99OfWCHNnMLRmGosWC31KwFvlbY6rblbdgTfvbQsBTcZ5e9Rl9VDGLvJC6qPclSAP3x44Izk1mX007X1PEuskAXYDSxsNgNYNvpbti7OEj0YqC+Uw3JOlpEGw2s7bC3cfU74BvpctiiZ2jijRpDqcqoBc7m7EDqNydz7nFXxTToyprrpaNQTvHJGms+xMiNewvsLd977WvcKXEOSZc1UJKijM07KGDCnklBC7blVKbbbH3G2Ap2oMuj1yT5xPLe27V+nTbbpWEoN7i+x7frj3DHki2mEYqiw08wxzVTMP8xWQkC1r+O23bFjT1opw5ocnk+YAkJDTB7C97OyuQL2F098eqfPc1lcgZbDCgGxmqluT7WiWT+uA5cM8S0hqjT0lBPFr3aYUnJjOlSbsx0t3JUXXu31vh0xVZTLWMf8AWY6eNfAikdz4tu0aAedsWuA5VdQI0ZzeyqWNvYC+2Fz0xpDHlVIGt1R8wW9pC0i/vpYX+t+/fFxxDOqUk7MQqrE5JPYDSe+IXAn92UP+ywf9JMBe4MGDAGDBgwBgwYq+KZStFUspKsIJSCDYghGIII3BB84Bdf1OQEv8JUmlEhiNSAhXUDu2kPqMGgFud8vjvhM9NqumigiuJMxroy8UaRgOkCo8mko7BUgRwobWx1Ha2wsNK4LpEGWUiaRoNNHdSLg6o1JuD3BJP88ZdDCcrzhsvFRUU9JUyJNBHTKp1awUszsS8ahlsbAkhfGxwG34/LvqBnM+eZvyYlDaXNPCEJIIDtdzYsN+5ZRbSo9sbhxlxbC2V1clNUrrWFyrI9mFmMVwe4/EBUEdyNr4zT7OnDZeeasYDRGphQkX620klT4KpYbeJLecBsvCXDEWW0sdPENlF2awBdj3ZreT/QADxij42kCrBmcEgdaMsZBGQebCxCyKDq0krbVY+U2sQMUnE0MucVMsHLmakgnSnZEk5auxXmPLK+91iGkKgG7OhJ8CPxNwnBl9XTxUwaKnzHXS1EA3QkoQkgBOzKxBNjuB4ubhqsUoZQykEEAgg3BB7EEbEY+vKAQCQCxsLnubE2HubAn9jjBqT1Fgpo6hZGaGrhy9KBY7E3liMwLLIlwACVsTbe9u18XGc+pVAaqkTTWSxUavKOg3d0TQGYSsrMI1EpLHfUvnquGwrICSAQSpsbHsbA2PsbEH9xj1jIuGuNKianqIqWlqHr5j8RJzGjVY1mACGNnkBdVhCBRYXsCbXOLGgkzSBqZYsvqBTwKwZGqqdnndr9UrlvBOvbuxOwFsBpmMZ+0TxaY4oqFDYy2ll7/IrEKL9t3Un/cHa+7bRcVZkjSfEZXMQ7HkrE8LBNgAsjiTYHuXIFiSBcWtlfq3k+Y5hV885bNEkUIQ9SyCyl3LFkuv5jsCe2AzPLMskqZUhhQySOdKqvcn/wDAtuSdgAScb5wh9n2miivXkzTN3VHZUQeLEaWZvcnbe1trnh9n7gzlwvWzRLrkNqdiAWVACGZT4DE6fBsp8Ni6++Z86qGSkrjRwogkj5cZaSdWJXmPqsI01AqqfMbFiLFTgFHjv0MNIpq8tdzyvxDE5BZbHVeJrC+kfla56e7HbGjemPGb5jTWnAFTEE5th0sHXUjqRdepb3A7MGFhtibwnmMtXFUw1SqXgmemZha0qhEYOVBIQujglQdt+3YZ5wYgy+voY1YHmvXUkrttrWnc8qwvYMGFh3uGtvsQGznCN6MU7R5YEdSrrNMrKe4IkYEH6g7Yts24uZJmgpaWSrmjCmZVZIxGHF1u8hAYsL2C3+U3thV4I9QqeBZqep5kdZ8TUSSQJFLKU1ys2zRoQyi/zDY7HzgNOxX5pUzoVEECS3BuXl0BSLWv0sTffsNrYof9IDf+7Mz/APoJ/wD1xKouMXluBl9epHh440uPcM0oX22vffYGxsHF3zh2AVMvhWx1EtNMSdrWAEVvPk+MdqvKsxlRR8dDCw3YxUt77dvxJX2v9AcQq/ijMxcQ5Qzb7GSqgUEb72VmIPbb+uLKGXMnU6o6OJvHXJJb6kaY7/5bjt3wHw8NTME15jV3WxbQIEDEd7gQ3Cn+HUf184YMKeacN5hOTbNOSpttFTKLW9mZ2YX8747RcCqRaerragbdMk+lfNwREI9QPkNqH9bhVepnFtOMsqUjngkllTkqglS5MhCHz+VSW326dyO+G7JMvFPTQwrcrFEkYuQTZFCi5FgTYeBilj9MssVWUUMFmte63O24sTuv7EX844cBxmmeroTIzrTSqYFbcpBIgaNdW9wrCRRc3sg7AjAN2DBgwBgwYMAYiZrQfEQSwk6eZGyX721KVvbza+JeDAZ9lHFkuWwR01XRVhMIEQmiiEkcgVbKw0NdbqO1tvJve1LV5XWZxmElVSuKaKnMSQtPTNeQoJW1hX36WlfwO67XGNbwYDNIfR13pkgnzCUokXKURRpHZSysys1maRCyqbEjt57Yo/SCb4euqqWORzCKipVadU1BApQCWaUm4BCCNRuSdXbc42fGQ1dNHQZtUiSRkV2jrYkpRaeoZ25QhO/XGJA5MYAvzNTNtsFjkNUqV9ZI9UYIqWsk5ysQElFQkSR62J+ZZFNiewCAbXtY8aRfFZnlsURVpIJjPMoP9nGF2Z7X06iLC/ckfridxLwN8cRLHK1LK6BZVMcciyDuBNE10d0Pyvc6bG19rWHC/CMdCHbW808tjNPKbu5Hi/5UHhRsPr3wC56r5cppqWFVUJLXwiRB0q4Jkd9drAgkFjfyL98ZpkdVzKZ4SNc8tIIIidyz1lRJJ1PYswEYVjq7FZLbtdmP1NzKSvrBFAyCKHXAZWuBHIReeXa4McVOQpY6dLS3FyARVUda9RJLUNTGB2bkUaFbA1DjlRABSNKwUwBvbpdnN76EAaJ6W5foFW5VgVnFKrNtrjpY0gVgO3ziT6+CTbD1is4ZyYUdJBTix5UaoSNgSANTW+rXP74s8AYouOKzlUE5FtTgRLcXAaZlhUkXGwZwTv2vi9xnPrrKVy6M6pVQVMRkMRIIQajf22bSRfbVp82wEjiLJ0ocniy9ZiOa0VIrsANXMkGvexCXj5lie23c2uz5PAEM8rcgFpCC8f8ADGNCiVid3UA3GwXcW7kqcOVy12TvTwMsUuqN4BNcyKqyJKjVQ3/GkZWcm1usbGxuQQ11fE0CUYy6lmZjUO73nbmMxkMKgEIzH8z/AMZIG2An8BVpMNfVSaRFLWTSxuu4eFFSMOACTuIyfr4FiMZjnCQ11G855imGOoq10XuktZVAwJcXu/SQdhs4II7jUOOq9KOijpIel59FNEiWuseyuwBOypDqOo3CnTfa+ELLqulXn1KFDRxSCplRGfaOG8VHBpNlDvLqmKN/hv4OAseDuMKk8wVOikaKsPxTcss08j30QQIoNzoUC4LNbRa97410Y/OnCuaSUclY8ztU8u7U8zJJLCKg6EaQyFbWQKBzCR0oSL3sdDyTj2BJHT7xieCkhDOxa8lTIwZnYMxsEB7Rp1Bttl0ghpFsfbYVcr9QIH5Uc8kEc7xGR1SdHSOxACtJcAub9gD8rb2AJlZVx5RVEQkWoiVSWCiSRFJAJF9Ja6g2uAwBt3AwDBgwt1fqPlsRYPXU4K9wHB8X8Xuf0wuVvr3lqGyfETALqZo4jZd7b6yhG9t7W6hvfbAaPgxkGc/aAMZtDl05GvReboubA6bBW69wbX7WPnDJlOYZ3VBZeXl9NFIodUkEzyLcCwcBkFz38EdiL3wD3hP4XkEmaZnIh1R/6vDqHbmRLKHS/wDEupbjxcY9NwPPNb4rM6t7MDpg006EDwwQFz53Dja3tfDDlOTRUqaIUCgksx7s7Huzsep3PlmJJwE3BgwYAwYMGAMGDBgDFFxjm8lHAtQpHLikRpxpLExG6uVtuCuoSX9kI3vbF7iPmGYR08bSzOscai7OxsB43J+th++AWs84ieGSmq4y01A0cgmMQ1hAQrpNZbllGkqbdg5P0Nf6hZA2Y0kNbQm9VCBNTNbdlYAlQG2BK2YXF7qBtc4tqD1CytlPLrKYKoZiNQW2+5sbd2N/re+98TDxrRCITGqhERNg5cAG1vlv8w3G4v3wCZwJ6oUwU08xkp+W6RR/EyM8sjMGZjLcdFiN2NlFx8uwwcX+sdMpanppwGuElqdisIJKlo13aodTY2QEW3vsbSs/zPIMzCvUzUz8t9AcsUYlRq0htmePq+q3J8g44xZXw2GuPgLqok3cHbYg2LWPcbfXtgMnhzRq+bkUkDVDyHdSdOtVYu7T7WEkswSVzqKqEiQMQLDYfTb06koooXq5OZLGp5UQtopy99ekj55GBszfra43w25BmFLUIXpGidFtFqitYaBcJceFDXA8avri0wBgODBgEUcQVFfl9XT2EOZpGytDHJYqxA0sr3sFa4IIYgXtquDjvlwjznJeU7c12hEUuu6kToq317BlZZgG7fXcHdzx5dgoJJAA3JP/ABJwGW+j2bMzTCoEUVSZOVPrLGeeVVZwzA2VFWMOAADfST06erQc+4kp6CPm1MqxJ2BbybE2UC5Y2HYA4pc84HpqyeOrjleGq0fhTwOtyulhexBVxpfva9tIuBbCdlfpTmFNUSTRZjDJLfTzZoebIoAsBqcsUJRhcA7gjxgKviXiSpkqI25TLWVqLFBS7nl0jklnLBbJLKQQ2xZFTcXA0xazIJ6upXKqF9KwlXzCpQaVMi20LtuViUBY0B7jsNJbDFw96TStVVNRPmRkMupJvhrKxYkFkdiG0LbYotj27WxpmTZLDRwpBAgSNBYKP6knuSTuSdzgDJcmio4EghQJGgsAP6knuWJ3JO5vjnmXDdLUm89NDK1tN3jViBvsCRcDc9vfFlikz7jSjoTpqamOJtOvST1FbkXCi5bcEbDxgK7/AEU5X/7DD/X/APeO9J6bZbESVoae526kDf8ANe37Yqsx9XKaPmxiOQVEbheVNaLpO/NZmvoitvuNXbpF8Z3xT9oaZiEo40TS3VKeoSWJHQrKCqNsbmzfpgLTiSgpaY16NlIklWVXpNMD6JFdY0azRoVUIVZrGwPgXLEpXCcc9Oixx5dWNM765iFYCZUIZYd1GiIkEudybAbjbHxvXjNS5YSxgFr6BEtgL307gtbxu1/rffE4faFzC8hKwdSgIoQhUNxdrElmJFxYtYXv4tgL7hfg2tzPMEmzGmmhjjkeofUQFd2KaFVG6lUKiqSC11jQdJOo7pjFKT1xr0VWmyslW0EOmtQQ4S1iVYHUxuN+zKNzue68WVbmVJJHhr4tWpBKjKjFS6pFSITz47aY9Ta3DS6vyNYNkwYzqv8AVSSH5aQzqrLFrjcWlk0uZBALHUsZXdjYABr22uV3G9aaaieOnvNUFahljtyxTi8hRppdKrKYrXI8g9ri4aLgwvcAZy9Zl8M8jamfWb2AuBI6i4Xa+kDthhwBgwYMAY4VsLOjKjmNiNnABK/UA7E297/vjvgwCtWcD31GGeWKWVzzqgnXNym1kxQu4PJXWVI0iwsdr74Xan0c/OayerdY5RHFWOXi1upVSbWZQFJ3U31aWBFrHS8GAx6l9KKheREYKdGk3q6pGUsoUkKlKrRWhbQQ2tVvdd2uLtTcUej2Y1FS8UXLaAWZamokDSSEACzydUlwCRpVVTpva+53rBgPztN9nKtCIVnpy5vrBZgF7W0toJbzfYeO+LfLPs2XjPxFZaQgWESXUHpvcsQW/MOw8H3B3LBgMtyz0DgpwGjrq2OW1meJ1S4uCQAFuAQPLHex3tbGlUFEIY1jUuQosC7s7HzuzEs37nEjBgDC3mOX5hKXCVMUKNIqrpS7RwjUWYFr6qhmsu/Qq72JwyYMBnua8I5pTwgUFe7mNrotQVYsCGLGSRlOt9RAVbIoAF998Y3AubyLLPNSzVQW9jUpI4jZio1RRMQpe7DbQwtfawNv1NgwH5l4e9Oc5r2FQGeBkGmOSaRoyBv0xKAWRLEgABVsSB7Ytk9D84USAVcQE28tp5fxL3+fo6+5737nH6EwYDDMl9Ba5Y+XJmPJjZtTxwl2GoWKtYlFLXVTcjaw9hjY8hyf4SBYedNPpv1zNqc3N7FrC4HjFhgwBjxNCrgqyhge4IuD+oOPeDALuaen1BUzPNNTRvJInLZiPF73+knjX81gBfFbnvpFl1Y0LPDo5IVbREKHVQAEk2JYAAC4Ia218OmDAJMPozlSuX+EBJv0s7lRc32XVYfTF9RcH0UKcuOkgVLhrctTcrexJIJLC5sTuLnFxgwHGrokmQpIiuhtdWFxsQRt7ggEHwQDisy/hGngl5wV3kF9DSyPIY77ERcxm5YI2Om1wADi5wYDjS0aRIEjRUQdlVQAPOwGw3vj20KkglQSt7G24v3sfF8e8GA8QwqihVAVVAAAFgANgAB2AGPeDBgP/9k="/>
          <p:cNvSpPr>
            <a:spLocks noChangeAspect="1" noChangeArrowheads="1"/>
          </p:cNvSpPr>
          <p:nvPr/>
        </p:nvSpPr>
        <p:spPr bwMode="auto">
          <a:xfrm>
            <a:off x="0" y="-731838"/>
            <a:ext cx="18669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data:image/jpeg;base64,/9j/4AAQSkZJRgABAQAAAQABAAD/2wCEAAkGBhQQERUUExMVFRQWGB0YFxcYGSAfIBofHh4bHCIeGRohICYhGRkjGSIcIC8gJCcpLCwvGh4yNTAqNSYrLCkBCQoKBQUFDQUFDSkYEhgpKSkpKSkpKSkpKSkpKSkpKSkpKSkpKSkpKSkpKSkpKSkpKSkpKSkpKSkpKSkpKSkpKf/AABEIAMsA+QMBIgACEQEDEQH/xAAcAAACAwEBAQEAAAAAAAAAAAAABgQFBwMCAQj/xABKEAACAQIEBQIDBgMEBwMNAAABAgMEEQAFEiEGEyIxQQdRFDJhCBUjQnGBUpGhMzVichckdIKxsrMWdfAlNkNTVFVzkpOjwdHT/8QAFAEBAAAAAAAAAAAAAAAAAAAAAP/EABQRAQAAAAAAAAAAAAAAAAAAAAD/2gAMAwEAAhEDEQA/ANxwYMGAMGDBgDBgwYAwYMGAMGDBgDBgwYAwYMGAMGDBgDBgwYAwYMGAMGDBgDBgwYAwYMGAMGDBgDBgwYAwYMGAMGDBgDBgwYAwYMGAMGK3PuI6ehiMtTKsSD37n6Ko3Y/QA4o5OPHnUGgoqiquuoOwEEe/+OXSzHdT0qQQ2x2IwDdgws0FRmkyAyRUdMxtsWeYjfe6roW9u1nI3+lj0r8nr5QAtekNvMdKpv8ArzJHH8rYBivgwoRcCzkXkzavZySSUaJF3N9k5baR9L/y7Ys24PhZgzvUvpvYNUzW391DgH98Bd3xWTcUUiMVaqp1ZSQQZUBBGxBBbYg+MUWacDZPCplqKemQE7vKbXJud2Y7sdz7nfCVmHEPC9PcrBFKyEWWOFmvuOxayEDvu3g9+2A0yXjShVSxraYAC5/GQ/0DXOIUvqTQCIyifmRr8zRRySBbC51FFIUAd79rj3GFz0t44pcwnmSmoI6XQgZmUIC12sB0qNu53OLHiFfjc3hoZVZqWOnNU6A9Mj8zQiyi3Ui6SwW9ibXB07hLX1PpHi5kS1UwIuvLpJjr/wArFAv8yB9cSqLi+SUkDLa9bf8ArFhT+WqcXOKvh/LTmSGoaeZKR7pTU8LmFRGjaVdiln1Na9rrYEAjbb5lbTMmY5e9VJrgA5dWx61SZGZdRBF2jIPUNIItsLYC4hzurkLhKWFWU/JJVDWAb6S6xxyBdQF7ajilzTibMY4nYfdUWlY35j1ErIqyNpRjaJbq5DAHUBffGXwZi+iny+ijow1RJEks1POx54i1K3OUIJEjJ1EnTa1yLg3Lt6i8O1T0TwwxxLqo0EsaK7qBTSB0jgYAEN1t8ynUFAAXc4C+WtzZX0zz5TAZDaFLSuz/AEF5I9RF17A3v2GI1bxTVQzrBJX5aJWIW3w05Cs19KyOJ9MbNY2DEE22vir4t4TlnesV8v8AijOg+FqS8d4W5QAj0u6mOJXDNqHlzsb4mQelMkiRLU1ZaPXDPNBoVg8scUcbfinrIYL5737YC3WTMpnlgWtoFkQLr0U8hePWCVNmmK3IBIuCNu2Ok3DmZXLLmovckIaSLR76e+vT4+a9vN98UeYUGY0ucT1dLRLUxSxRR7zJHbSBewJvfa24w48M19VNEzVlMtNIHIVFkEl1sCG1DYG5It9PrgKGrzLN6USSTDLZYUFwRJJAx7bEvrQEnYXYC5G+O9L6lQiUQ1cM9E5sA06qI2bbpjmDFX9wdrjfFfm3IrM2kpa/QYo6dZKeFzZZCS5kl8BmQKFAN7AORbqx74Mo4JxXUiIJsuEo5RN2juwvJFHe4KRyDUCpsDJt2wD2Dj7hL4IqnpZpcsna5hAkpGJF3piSqg2/NGRoPa4ttbfDpgDBgwYAwYMGAMGDBgDBgwYAxVcR8QpQw8xwzszBI40F2kdr6UQe5sf0AJ8YtcZTFXTZnnD2nhhigMsMGnee69MskaG6oTYoZJFIA2UXJbAXPAGS1LyfG5hTotVIpu7PdowCQiRRadMKaCb9TMxY3O5AfcQMry5KOARh3ZIwSXmkLsfJZnY/qfAHiwwp8T+s+X0PSJDUOb9MGlrEfxNqAAJ9r+dsA94gZvnsFGmuomSJewLsBf8AT3/bGJyepmc5yWjy6n5UZbZ0+YBQCVaZiIwTcbAA7gdjvZZP9n15maTM6x5JCLfhMSdtgWlkUlhp8aR+u2AsuIvtC0kDlKeJ6m1+u+hCfGkkEsL33sPpfFJDn3EuZSHkx/CxPexaMIEF7fO6mQn9N+5AHjUsk4AoKK3IpYlYWIcrqa47HW12B+oOOmccY09MSt2mmG3JgUySX9iq/Jfbdyo374DMaD7PTzSCTMK55SVGrRcsTa1ubJfYG35dwOww9Zb6R5XTtqWkRjcH8QtJa3sHJGOzZjmdQQYKeCljv3qmLyEab/2MR0rckDeS4s23bHP/ALAtIyvU5hXTEblFlEMZJFtliVWUDvbX3H64Bllmip47sUiiQAXJCqo2AG9go7AD9BhWoZVbPqgB9RWihDDboPNkbTsPYht7nq9rAZtlVK2ZZYsczGV4qKrn/GLEhml0xSBje5Cxygb7fvhu9MakcyaSQ7RUFAqsfyIacyMPouq7HAWScBVlMxSgzAU1K0jPyTAknL1WJEbNc2vc2OwvjrkvE2XUitBTSvUyF2eQQq00jyMep5Ci6QWb8x0r7WA28ZdQffipU1DXoiSaenF1EikWvVrdg7q4uoUgLYHe9g5UdDHCgSKNI0HZUUKBf2AAGAU8tz6umZ+Rlfw4ZyWkqZFTVsBcois5crp33HSRq2GOlRlGbyst6+mhUX1cmmuT7f2ruNj7W7n6Yb8GAV6bhisswmzSdgRYcuGCMj66uW3j2tjtRcHaL662umva2ue1u/blqnf637eN8cs69Ssvo2ZZagXQ6X0K0mht7K5RSEY2NgbHpPscVEXrHTyGXl0tbIIuZqKxILiIoHIVpA3SHQkaQwDbgWNgZJOFY2BBmqrHY/6zKP6hrjHN+EVCkR1NZGb6tQqHYg3udpNakHtYqRubWxF4Z9SaHMFXlTqsjbcqQhZAb2tpubk/4Se4w0YBHzTg2ulkUmtp6iJWYiKro43AuLDdNJuAe403sPFxixyTN546oUVRDEgEIeGSG4SQJpV1WM3KaLr03NgR9MM+E71BhcSZfOjaVhrY+YfZJLxG5PZerSf8+Ag1P/nPD/3c3/WbD/hOrtX39S3KafgprAMdd+ZHfUt7BLW0kC5Ie97CzjgDBgwYAwYMGAMGDBgDBgwYCt4kqGjo6h0JVlhkZSO4IRiCPqDjJsp9RYssyyOWCBampkXm1kiMLK5ZRedhchmLgAWtcn64cfWWrSPLTzZCkbTQrIijqlTWC8am4IJQM2xHyEdicc56ilX4atky9zXmECnpkGuRI1LEWXZI9Ifcm2m4Xc2BDNFhz7iEBiTHSSEDYiOPTcgkLq1yqN/4r7fTD5wn6D0VIC1R/rbkW6xZF7X0qDe977k9j2G5LRzszmUMiUlL/gl1zN47mNkUG9+xYdt8L+d8dSvlFNNGTDUVU0VMzKB+C5YrJ0NfcaXAB3BI32wDbmGd0uXrHGxEeq4iijQlmA3PLiQFiADc2G3fFS3EeYyugp8t0RsLmSqnRCNr7xx8xhvt2Pcdt8XGQ8Mw0QflBi8hBlldizysL9Tt5O57AAX2AGLXAKOVcZTMlctRTrFUUQ1FVk1I6mMuhD2B6rG4Kiwt5uBK9PcoWnoIDoCzSRI8zaNLu7LqJk8s4LEEtv3wq55OY24hZTZhTwW/eBh/wxpqDYYD1jhX1IiidyQAiliTcgWBO4G5G3jfCxxf6pUOWELLIXkvYxRWZ177sCwCj9TfcbYo6z1co6zL6to2aOQQSFIp7IZBpK3jNyHGq4sCTdTtgF3gST8OaMgho8mQN/vmaZbf7ki/vceMTuBGBp8wse2XUQP6ijbb9cc4MgWAZujSLeHL6WAuR0ECn3Yqd9yotv5xO9P6ZRldfJpAdkVWPkhaGAgH9Czf/McA78Cf3ZQ/7LB/0kxe4X/T6dXyuiKkEfDRC491RVI/ZgR+2GDAGEn1J4pamjEMTvG7qXeZAHaFAyoLJuS8sjLEm2xZmv0HDpJIFBJIAAuSfH6/TGEZ1njyzVVfDI7toC0qa7WMpeCHQlgwkEAqprHxIuwYEkJWR5DM9DUVbMiLSveip4TqWN4WVmIe/W7sGiLm9yXYEhlvJmpaiKqrJIKCdhI9WkY0gB3m+Hjve5IGqGaQlgBp0b9YGHTgpPgsjgeONpmWmE2hBZnLrzLC3dt7X82xe5PnompoZpUNO01rRykBgSTZd7XYgXA7/TAZFxB6ZPWrCkcLLpqvhucy9aU8EKQhnuQGBdHcafm1C1ibCn4PrK7KjaCYutPKUrqSW4WLUxUSBgCOWQAeYtwpsWurb7Vw5xHPUySJNQzUujszlWV9yDpYfz2uCPPvnvGNfDRcQqDdBW0fKdgdg7u8au4uLgBVB/n+oafw7ngrIeZoaN1YpJE/zRuvdW/oQfIIPnFL6qShcslZiAqyU5JPgCohJP8ALC36SQmCTQ6FZJqWMOTYDmUsktOyWH51j5Wr9bnvhw9Q/wC6q7/Zpf8AkOAo6iYniWAX6fu9yNh5lPnudgP/AATh9xmuWVy1GeUM4uvNykSaD+UM4YdV9zuR2HbzfbSsAYMGDAGDBgwBgwYMAYMGDAInq1SxSx0KTkCFq+ISFiANOiYm5OwB7H9ccsrz+MZtVyMVdXelp4pRYhFeGSQAOPyPMALXsWdfphM9WM+q5ZYRJSTR00VSlllRWilKGQ69QUyENHfpsRpBNicL/DnB75vmFTHTsYKEaFn0S8xSAQwSEkDUpdbpqHSBvuNJB6ofW2/OklEAjSKmdVDHVeVkWQdzr5YLGwUHp3xUcVZuqZYrsrhYM7kLdPzASzyEpc9QsbeOoMPF8aBTekmVRqFFFG1vLFmO/uSb4z/P4I/uKhKxFoHzAzLEoueSz1EgTTfuItiL227+cBxznPqvOrfCK9QjtK6Q69Cxxh4AoqwrBTqCVChWckiQEHtaNT+jebSwxP8AEQo3K5XJkJHLRoylrBWXVZ3G2+5N7k2cfS2WioEp6ZQ6VNcjVKq/UxTrKB2GwtEDY2UGzHYm2HyvzV454Ilp5ZFlLa5VtpiAHd7kdz4H179iGLcM01VFl2epW6/iEhRW1tqNgkmnqudQ02sbna2GP1Z9UxSsaGBzHMy/izFW/DVlJHLKkEydjexAv5N7UHHdbJFT547E2mq6emRtVj0KHZbAHbl2G9gQx3JFjXcK8B/fprTPOPiVmhdplAb5lfmIACq27D6FLDbAZxWsxSLmTlxIJJrfMVdmZDqub6n5aEk72INj5uOIM0qK8w3pgglsiMY7B3MkrnRK3ZTJK2wbsF1XK3xunDPDWV5VqqORJTOjtAJakkl9K3MkYDMArKGOoBdlfYDEj1Llk+Ci1ukZNbAAquSJF5wKjdRdtIEhUdih3IG4Rs1pomXPAxfmGGMSKttkFPdCpItctzL7nZRsPPD0ytLldWAC4YhbIRcn4KlBVTuA17jfse+PWZVfKnz9/wCGngP/ANiQYr/s9kjKpyouwqXsPc8qGw8efrgGv0m/uej/APhn/mbDdhG9Mc3hiyenMkqLyoS8gLC6LqY6mHcD64Zl4lpS+gVERa8YsHF/xf7O3vr8W74Cs9Qc4+HpCtnLVDrTJpAJBlut979l1Hsd7beyDUU0VPvAkUdO/wAfUuVsfw4ITRxhCq9QJfX3PzMbm+NE4z4ZauhURytDNC4mhcWIDre2pSCCNz+nffsc2zj05zNaUUcfw8qpSvHHIrPEw1TRyOhuSrs4UKLlBYtf6g8+nfEyy5TFLM2gwJypzI26tEAjFyd1JsGOqx3/AHxZ5xwvT5hZ5TzYzCyIvSUHMsTInSfxLWs1zYdgLm6TIa+hNTU1dEk1JVKrT00MofltoCu760AIKLYhWK7DfziPT16iMDLM+ghplUEQ1AVzENIsqtJ16QAek/L2wGoitiSRYOYvNK6ghI1FRsW097X82tjE+PaE5hmD1YYKlIzwxpYhpTTdbAX7lqmRIlt3ufIAbtU8cU61Dx09YJKyaPlTZlO2iJEG9oYlNiwuQAoHUSST1HE/LOC8nq5Y46jMBVzopjCa1iv1lt1UB2lLsxJZyzFiT9A7cJZy1RmdOYoQNMlcapVOsQCVlKXkU6NTyxE7E31GwsQcPXqJ/dVd/s0v/IcWOR5DBRRCGniWOMeFHc2tdj3Zjbdjc488SQLJSVCsAytDICD5Gk4DOOEf70yv/uSL/iMazjJ+EH/8pZULC/3JGdW9zcrsd7WFj2F+o3J2trGAMGDBgDBgwYCBn2ZGmppZljaVo0LLGoJLEDYADfc4zGKOqozGwL1GdVqPZGkJipI3YMx5Z+SNbIN73ZCAfB13ET7pi5/xHLXn8vlczzo1atP6at8B4yOGZKeJal1knCjmOospbzYWG37D9McMq4qpKqRo4KmKV03ZUcEgA2vt3F9rjbce+M64o9XKykaVvggkUUpjAkV/xQGA1CQlFW43GlZfrpFifFPw7JS5ZRVtOFc0by1AjjLdcEzMxRZJFVxpiN+pd7Ha9sB8+0ZmDx0tMim2qYtqFwQVQgWIOwIdr/t+/b0xyl6HLqSpWeCCmcPNWNIOp79MahybKFH1G/g6iMLfrfxNBmNDRT0760Mjg+CraEJVh4YAi4+uG7gLNxPkVOKeBKySAoskDSKhUo+oN1XW4sHW9r/qLYByyOf4iWSpjqjLCwVFh0aeUy7tqBs4kN91YAi4+mMi9Q4wnDdPEP8A0FY0He9+UalL3sO9vYY2DI66rmkkM9OtPEDpiUuHkf8AxtoJRF8Bbk9+218a9VKkpk8Edv7WuqZTuLoRJMdBsSCw1kGxtddr4DT8mz2CLKKN5JjFHJBDCJVB6GaMJctYqlmBGpukG1++PJzuiyyJYqW88sz3ip45eY8jsBdrsx0KQNbOSF+Zjcsb416e+rQpkakrk51HISCLX5SsGuqx23jLEdN+kXsPGNCpuN8qoIJZsrpHlfTqYRwSINK6+qSV1sqDS3vci1u9gV/VBw2XVxBBH3z3Bv2pkB/kdsJXpdxz91VgdlBikskp6iyre90ANiQbHcHYWFr3xc8UVsjZRU64eWz5xK0gVtSxuIluuq51XYtuDbpPi2FrgHg05nU6GblwRjXPLcARoPqxAuT0jva97WBwG+1fGEzStJT1GTywlTyWkmaORCe4b59Q2F7aL/thN4o4npo5IIHrGq55a2GepMchECKhIEadWmNASrW6j03ZtlxN4yyDJxFDFR/DNVIytHFGDM04XWTG/L1NZt7ub2sL2GKes4CzDMUCfdlPRx6SsA1oqw3ZXZ5ANUryuEWO9gAD284B1z066XPRzdbM3LWMMCATBEq2GkEO7HRY3uVUC5BvN9KcjWgjrKRWLcqr/NbUQYYDqI8KxDW/TubXxKb06WaVaiomk5pMTTxwtphlaEnQWjYM1gLba7XF+++PGUEQZ5WRkgmpp4ahdzfoLxEb999/FrjbAZZwP6XZiY6lo5KaNZllpJFkZyRaTQ+yDTqXSxVrsPpvcTuKPSLM1qfi4qiOR4zdGVRGUSKMFLIosDcaFRFP5d9zZyyWtAjroHnkgalzBpGMILGRZ5OYiW0HUXLmPStzdV992wZ7JMYTSxcyMysk7SaozEFvc6GXUzXFgLe24G+AQPRn1AkqXmpqtn5/MJXUVAv1MyhSeYHuHJABRQoACWszXWZpLX1k1HTy8mKnC/EzIbS636kWA2KrbSdZdTs1gB3xQZ9SQUvEFNMklPAzU8jTBzyxbmbubFRLJJqdRq2BTVvptj5kfqHltLPmTS1MQZqsMCoLF05cSDSVB1gOJNhe257G5Bjh9PqKGMGoL1Ij6uZWTNIBa51Wc6F272UDYXwh8UxUtTMaijppEZUWBJ5YqVKRlBBDDnj8Q6SACouVHTcCxUswNVUU6h3zTXJFNzkCzlDIrFo2YFbFJUJjKJYL0sfIw4cDZKI4tWZ0FVUzxtyoC9OX006p0DSSUUai4tcm7DwLgI3DnGZyy6xZe1YGuxqqcu+oljdeYaeNSgtsqDSP1vhtp/UHLK4olbF8POqllSsi0lRYEtHIwsBcEA3Ukp22GLiTjkrqtl2YtZrC0C9Q36lvILLsNmsdxt3ss8dwVWZwqqZO5ZHjkikmmgUizKzKyayQGUFSpJ8EjbYONbxrT5XIfha4VcQIaenklaaRU33pH7EqNTuru2yjdfLhx5OHyisdSCrUsjAg3BBQkEEbEWxmMfDecI0OjLIkSE1YVBPFbTU/lG+wj2se5tY2w2U+S5rLlSULQ0cINOtOztM7sqhRGW0KmksVBIAe1yN/GAh8J0bDMMqlI6GyZEBuN2TllhbvsHXf6/Q41PGfcQUzZVDlk5OsUeimnI2BjkRImbc2AEixtv5AFxvjQAcB9wYMGAMGDBgDEX70i5/w/MXnaOby79Wi+nVb21bY85xQGogkiWR4i6FRIhsy3Frqfcf+Ld8KXCHDEsiUlRV86OtpBJAzhweegJALkgs8Z+YatLX39iQzz1Oo5qXN2MFT+NWRkppi1TJZdCxxsBqQSMCgKkWF7nvdhOV5rUUPwyU7pThCzismWSepuxJi1iwhXSbaiAwsLHGqSUMbOsjIhkS4RyoLLfY6WtcXHe2O+AyKfhnLeIYyiI1HXwJyzF2eMRjQokTtJGOkahY2sLjthLq+AM3yKYTUYeQBTqkh6w3zDrhIuLKRsQwvuDfZdS9U8qR2oXDGCY1aRfEpZZEQxzE2f+C4uQdu/ucSsvfOkO7ZdVQ2/Dk1SRO4NirNpV0F18KLdrH3DOuFeJs8zIDUJ5IJNleIRwqbEg6pwmpFBFjo6juBYkYoeNqQR5BldvleSaRQTcgOSwBNhcgG17C/sMa9nFZnKjUPuqmisAzySSsVJNtQYqi+RZSO/ne2K/n5NTUlJSVUsNU1OgKBVMxuAWZtEYaydLE3FgAL/UMZ9OuHknZ5paKqrFjsFihWyM21+bLcEWG+lQSbi9h316h4KrHSNYoEoUp2LQLUVElSVa2zrGr8pbEtYsW/yjzzpfXGlMYShoKqXRb8NIlVVXffoLW38WGPOXca8QVj3gy2CGI2s1QHFh2uTrUtvc2VL298BZVfpKZsumpZKkNLPVCqaURKoDkIr6UHuA1rFTdva4Mmk9EMqj03p2crbd5HOojywBCm/ciwH0xCHCue1BvPmcVONZOmnjvZT4DEKTbcAEnsNzihh4GyypmjpqjN6urmBuBzrxkm50hirqrlR8ofURuLYB/p+I8qy+MJHPRwoTsqOgubAXIXubAC532GImY+sWVQDerVzYkCNWe9vGwsCfFyMR+F+AcpDTCGjUtTzNExlGvq0Ix06ma66XHcd77ecMScJUDXtSUpsbG0MexHcfL3wCDN9oilYqsFLUyuxtpIVT9NNmcsb+LYrqnj6aSthr1yqriWFTDUuykgwub/AMF7o/XcfUHY42gDH3AJ1Pl2W5yRVwuXcCxkhlkifbUo5gVlYG2oDUL2JtsccH9FsrZy7QOzE6iWmlOok3Ja773Pe/fEjOvS+glPNVDSSqNpqZuSyjydun5bgkjsT+uF6dI6NFFPxEU1XAFTJDUAk7jewKC97nfv9MA4UHp7l8Dao6KANtuUBtbcW1Xsb+RhgthIqP8AtAGIT7pZfDMJ1J/VQxt/M46T8b1VJqNdl8ojB/tqVhMlum5YdLoAT5Xx22wDpj5bFE3HVDYFamOTUuoLFeRiNt9CBm8jx5xV/wCkxGkZIqHMZdP5lptIP6cxkP8AMA4Bxtj7hdk4grC+lMtlsSBqkngUAG9ywV3YAG3YEnf9DwrqnNyrcmCgVr9Jknlawv8AmVYlubezDf37YBpwYV8vhzc6efLl6fxCOGZrd7WLTLfx4HnHeDIqwteXMXK6QAsUESbjuxLrJcnuQLC/aw2wF3WUiTRvHIoZHUqynyCLEfywlRcP12VXFBoqaQfJRyNoeO5F+XM19Q7nS5Hc2+tlLwTIzE/eeYi5JsHhAF/YCDYfTEI+mCmQSPmOaPuCVNTZWt4IRFsLfwkYCXlPqFE7JFVJJR1MjaUhmVhr3AGh9IRySRspJF8NeEvOPSejqoikjVLbHQXqZn0Ei2oK7lbj6jHb0zzmSekaGaxmo5Wo5GBJDmKy6wTuSRYkm299sA3YMGDAGDBgwBgwYMBnHrlIi0dKZCVj+Ni5hBIIQrKGsV3+S/bfCvnOZZ9WyAUFPNSU6g8pNCQ/hi2kszt85BtoFgAosDucPnqnlKz0sJY7R1lM2kgENqlERVgfFpCfPa3nHusymWvy6qWokeIVIYojxgGnUfKGCbu22prse9h23DLI/T742GWatztZhCx1rEzT6GJtsCQbkkABV3JsL4ZeFfTTLo4Jy1HUPPCtytbZASYww0lTyghIO9yyXYMe2IOWCprpisVRBW/EIuurjpjGKdoiJYjIwUB2DqPwmF/lvYWBZk4jkpZbZrmdDy1jdGp4kF3I21SBtTXZDcooUXsACL3CkqPVWnOWLLQq0U8DRyvTRROIh1daSOI9AQqWa4Km4H1BvfUDN6dZYVzJpYKFoi2lS340pupil5Wo6UQhrXsxbuQpBVKj1gyulhejgppqmndpSwYLGpEjFyqLYHRdiACq2AHfviO/qXnuY2NDR8uO4syx67323kk6CLgm4At5OAeOEqKasyyrQSzrHPJKKOSYl3EDKqo29m0ltZAbqsR32JqauWnp5qdsxqKKmioSWp6SmZnIYBeqQ6QxtuQgQXuLlt8L03oxm2YAPXV632KozNJpJG+wsikbDpvfff3u8m+zpSRhTUTzTMCCQpCIdhsRYta99ww2I7eQrM/48ybnST/E5hUCb56aNnjiuFCgsDyzYqNJGphbuNharyr1zipLxUOVpHGzagglNyxCgmwU7mwH7DGo5b6Q5XTtqWkRjcH8QtJa3sGJH9MNdNSJEoSNFRF2CqAAP0A2GAxqXj3iCvNqSg+HW+zMm+y3ILykJY/5R4F/eHHw/wAUzuVedole92M0YVbgnYR6mHsNI2uO3cbvgwGGv6CV1ToNZmWsjuCZJdIJ30FyO4A8D+mJtJ9myBXUvWSOgILKIwuoeRq1G1/e2NlwYDjSUiwxpHGoVEUIqjsFUAAD6AADHbBgwCDwzSfdWZSUYMaUtUGnpEA6ta25qX72C2YavFrHYgMfFXELUiIIoTPUTPy4YgwXU1ixJY7KqqCSfp+4p/U6kAhp6vzR1MUxvf5dYR727AA6iSDYKce+M6iSlnpq5IjNFCkscqpfUqSctuaAAbqvL3H+LbAesyzjMqSJ6iWGlliQB3iiZxIij59LNdZmAuQLR/L5JxfZBnkdbTR1EN+XKupdQsR4II9wQR5G2xI3xQ1fqdRlCKaUVc5BMcMIZmYjsCVU6FJsNTWAviZ6e5U9LltLFILOIwWUixUsS5Uj3XVpP1GAYsGDHy+AquLM3+EoqicFQ0UTuuogAsAdI38lrADySBilo/TinljU1xeultfmTk7X8JGDpjFrXt3sL3xf1Lw1cc0CyRv0tHIAVbSWBWzrfY99j7HC5lmXZvBAtPzKOTQoVKl+ZrsAANcNrO+1tXMHcEg2OoPfAgNNLWUFyyUzo8LFibRTBikfUSfw9LKN7W0+b468CMGkzJ1QojV8gF1A1FEijdhbveVX37nud74seGOHmpEcyymepmYPNMQBqNrBVA+WNRsq9hcnycVPpVI8lBzpNOqeeeay3sNcrm1j23vtc+N8A44MGDAGDBgwBgwYMAtepGW/EZXVx2B/BZhq7XTrB/UEXH1xmua8aS0EFNVUpiraqojBqHkLSGLXoIRIo3C06FyFsLaiq7EjGy5rQ8+CWK+nmIyX721KVvbza+M/9KZphl9MsdPFTwFVLTyEXmckLdIkIuTbTrdgT0kK3bAIOV5Jn+af2d6GBdRRRemjBLE2VEGpjcncg9tzfvd8P/ZvXTetqWLG/TBYAdrdbqb+dtI8b++24XOOeOIMpp+bNcs11iQDd2t2+ijuSew9zYEOeQem2X0SKsdNGzLY8yRQ7kj82phsb79Nh9MM9sYzkHrNmWYzBaPLY5FUHmDmHyDp/FOlY+x2IN+wtjReGeKWqWeCohanq4lDSQk6l0t8rJKvS6ncd7gqwI2uQYcGDBgDBgwYAwYMeJ51RSzEBVBJJ8Abkn6WwHvBjHeMftCRwSGOhjWewIMrlgur/CoALqPe4v49yjU3r7mazB2aJ01EmIxgLY32DDrFvB1E7C997h+m8GM99OfWCHNnMLRmGosWC31KwFvlbY6rblbdgTfvbQsBTcZ5e9Rl9VDGLvJC6qPclSAP3x44Izk1mX007X1PEuskAXYDSxsNgNYNvpbti7OEj0YqC+Uw3JOlpEGw2s7bC3cfU74BvpctiiZ2jijRpDqcqoBc7m7EDqNydz7nFXxTToyprrpaNQTvHJGms+xMiNewvsLd977WvcKXEOSZc1UJKijM07KGDCnklBC7blVKbbbH3G2Ap2oMuj1yT5xPLe27V+nTbbpWEoN7i+x7frj3DHki2mEYqiw08wxzVTMP8xWQkC1r+O23bFjT1opw5ocnk+YAkJDTB7C97OyuQL2F098eqfPc1lcgZbDCgGxmqluT7WiWT+uA5cM8S0hqjT0lBPFr3aYUnJjOlSbsx0t3JUXXu31vh0xVZTLWMf8AWY6eNfAikdz4tu0aAedsWuA5VdQI0ZzeyqWNvYC+2Fz0xpDHlVIGt1R8wW9pC0i/vpYX+t+/fFxxDOqUk7MQqrE5JPYDSe+IXAn92UP+ywf9JMBe4MGDAGDBgwBgwYq+KZStFUspKsIJSCDYghGIII3BB84Bdf1OQEv8JUmlEhiNSAhXUDu2kPqMGgFud8vjvhM9NqumigiuJMxroy8UaRgOkCo8mko7BUgRwobWx1Ha2wsNK4LpEGWUiaRoNNHdSLg6o1JuD3BJP88ZdDCcrzhsvFRUU9JUyJNBHTKp1awUszsS8ahlsbAkhfGxwG34/LvqBnM+eZvyYlDaXNPCEJIIDtdzYsN+5ZRbSo9sbhxlxbC2V1clNUrrWFyrI9mFmMVwe4/EBUEdyNr4zT7OnDZeeasYDRGphQkX620klT4KpYbeJLecBsvCXDEWW0sdPENlF2awBdj3ZreT/QADxij42kCrBmcEgdaMsZBGQebCxCyKDq0krbVY+U2sQMUnE0MucVMsHLmakgnSnZEk5auxXmPLK+91iGkKgG7OhJ8CPxNwnBl9XTxUwaKnzHXS1EA3QkoQkgBOzKxBNjuB4ubhqsUoZQykEEAgg3BB7EEbEY+vKAQCQCxsLnubE2HubAn9jjBqT1Fgpo6hZGaGrhy9KBY7E3liMwLLIlwACVsTbe9u18XGc+pVAaqkTTWSxUavKOg3d0TQGYSsrMI1EpLHfUvnquGwrICSAQSpsbHsbA2PsbEH9xj1jIuGuNKianqIqWlqHr5j8RJzGjVY1mACGNnkBdVhCBRYXsCbXOLGgkzSBqZYsvqBTwKwZGqqdnndr9UrlvBOvbuxOwFsBpmMZ+0TxaY4oqFDYy2ll7/IrEKL9t3Un/cHa+7bRcVZkjSfEZXMQ7HkrE8LBNgAsjiTYHuXIFiSBcWtlfq3k+Y5hV885bNEkUIQ9SyCyl3LFkuv5jsCe2AzPLMskqZUhhQySOdKqvcn/wDAtuSdgAScb5wh9n2miivXkzTN3VHZUQeLEaWZvcnbe1trnh9n7gzlwvWzRLrkNqdiAWVACGZT4DE6fBsp8Ni6++Z86qGSkrjRwogkj5cZaSdWJXmPqsI01AqqfMbFiLFTgFHjv0MNIpq8tdzyvxDE5BZbHVeJrC+kfla56e7HbGjemPGb5jTWnAFTEE5th0sHXUjqRdepb3A7MGFhtibwnmMtXFUw1SqXgmemZha0qhEYOVBIQujglQdt+3YZ5wYgy+voY1YHmvXUkrttrWnc8qwvYMGFh3uGtvsQGznCN6MU7R5YEdSrrNMrKe4IkYEH6g7Yts24uZJmgpaWSrmjCmZVZIxGHF1u8hAYsL2C3+U3thV4I9QqeBZqep5kdZ8TUSSQJFLKU1ys2zRoQyi/zDY7HzgNOxX5pUzoVEECS3BuXl0BSLWv0sTffsNrYof9IDf+7Mz/APoJ/wD1xKouMXluBl9epHh440uPcM0oX22vffYGxsHF3zh2AVMvhWx1EtNMSdrWAEVvPk+MdqvKsxlRR8dDCw3YxUt77dvxJX2v9AcQq/ijMxcQ5Qzb7GSqgUEb72VmIPbb+uLKGXMnU6o6OJvHXJJb6kaY7/5bjt3wHw8NTME15jV3WxbQIEDEd7gQ3Cn+HUf184YMKeacN5hOTbNOSpttFTKLW9mZ2YX8747RcCqRaerragbdMk+lfNwREI9QPkNqH9bhVepnFtOMsqUjngkllTkqglS5MhCHz+VSW326dyO+G7JMvFPTQwrcrFEkYuQTZFCi5FgTYeBilj9MssVWUUMFmte63O24sTuv7EX844cBxmmeroTIzrTSqYFbcpBIgaNdW9wrCRRc3sg7AjAN2DBgwBgwYMAYiZrQfEQSwk6eZGyX721KVvbza+JeDAZ9lHFkuWwR01XRVhMIEQmiiEkcgVbKw0NdbqO1tvJve1LV5XWZxmElVSuKaKnMSQtPTNeQoJW1hX36WlfwO67XGNbwYDNIfR13pkgnzCUokXKURRpHZSysys1maRCyqbEjt57Yo/SCb4euqqWORzCKipVadU1BApQCWaUm4BCCNRuSdXbc42fGQ1dNHQZtUiSRkV2jrYkpRaeoZ25QhO/XGJA5MYAvzNTNtsFjkNUqV9ZI9UYIqWsk5ysQElFQkSR62J+ZZFNiewCAbXtY8aRfFZnlsURVpIJjPMoP9nGF2Z7X06iLC/ckfridxLwN8cRLHK1LK6BZVMcciyDuBNE10d0Pyvc6bG19rWHC/CMdCHbW808tjNPKbu5Hi/5UHhRsPr3wC56r5cppqWFVUJLXwiRB0q4Jkd9drAgkFjfyL98ZpkdVzKZ4SNc8tIIIidyz1lRJJ1PYswEYVjq7FZLbtdmP1NzKSvrBFAyCKHXAZWuBHIReeXa4McVOQpY6dLS3FyARVUda9RJLUNTGB2bkUaFbA1DjlRABSNKwUwBvbpdnN76EAaJ6W5foFW5VgVnFKrNtrjpY0gVgO3ziT6+CTbD1is4ZyYUdJBTix5UaoSNgSANTW+rXP74s8AYouOKzlUE5FtTgRLcXAaZlhUkXGwZwTv2vi9xnPrrKVy6M6pVQVMRkMRIIQajf22bSRfbVp82wEjiLJ0ocniy9ZiOa0VIrsANXMkGvexCXj5lie23c2uz5PAEM8rcgFpCC8f8ADGNCiVid3UA3GwXcW7kqcOVy12TvTwMsUuqN4BNcyKqyJKjVQ3/GkZWcm1usbGxuQQ11fE0CUYy6lmZjUO73nbmMxkMKgEIzH8z/AMZIG2An8BVpMNfVSaRFLWTSxuu4eFFSMOACTuIyfr4FiMZjnCQ11G855imGOoq10XuktZVAwJcXu/SQdhs4II7jUOOq9KOijpIel59FNEiWuseyuwBOypDqOo3CnTfa+ELLqulXn1KFDRxSCplRGfaOG8VHBpNlDvLqmKN/hv4OAseDuMKk8wVOikaKsPxTcss08j30QQIoNzoUC4LNbRa97410Y/OnCuaSUclY8ztU8u7U8zJJLCKg6EaQyFbWQKBzCR0oSL3sdDyTj2BJHT7xieCkhDOxa8lTIwZnYMxsEB7Rp1Bttl0ghpFsfbYVcr9QIH5Uc8kEc7xGR1SdHSOxACtJcAub9gD8rb2AJlZVx5RVEQkWoiVSWCiSRFJAJF9Ja6g2uAwBt3AwDBgwt1fqPlsRYPXU4K9wHB8X8Xuf0wuVvr3lqGyfETALqZo4jZd7b6yhG9t7W6hvfbAaPgxkGc/aAMZtDl05GvReboubA6bBW69wbX7WPnDJlOYZ3VBZeXl9NFIodUkEzyLcCwcBkFz38EdiL3wD3hP4XkEmaZnIh1R/6vDqHbmRLKHS/wDEupbjxcY9NwPPNb4rM6t7MDpg006EDwwQFz53Dja3tfDDlOTRUqaIUCgksx7s7Huzsep3PlmJJwE3BgwYAwYMGAMGDBgDFFxjm8lHAtQpHLikRpxpLExG6uVtuCuoSX9kI3vbF7iPmGYR08bSzOscai7OxsB43J+th++AWs84ieGSmq4y01A0cgmMQ1hAQrpNZbllGkqbdg5P0Nf6hZA2Y0kNbQm9VCBNTNbdlYAlQG2BK2YXF7qBtc4tqD1CytlPLrKYKoZiNQW2+5sbd2N/re+98TDxrRCITGqhERNg5cAG1vlv8w3G4v3wCZwJ6oUwU08xkp+W6RR/EyM8sjMGZjLcdFiN2NlFx8uwwcX+sdMpanppwGuElqdisIJKlo13aodTY2QEW3vsbSs/zPIMzCvUzUz8t9AcsUYlRq0htmePq+q3J8g44xZXw2GuPgLqok3cHbYg2LWPcbfXtgMnhzRq+bkUkDVDyHdSdOtVYu7T7WEkswSVzqKqEiQMQLDYfTb06koooXq5OZLGp5UQtopy99ekj55GBszfra43w25BmFLUIXpGidFtFqitYaBcJceFDXA8avri0wBgODBgEUcQVFfl9XT2EOZpGytDHJYqxA0sr3sFa4IIYgXtquDjvlwjznJeU7c12hEUuu6kToq317BlZZgG7fXcHdzx5dgoJJAA3JP/ABJwGW+j2bMzTCoEUVSZOVPrLGeeVVZwzA2VFWMOAADfST06erQc+4kp6CPm1MqxJ2BbybE2UC5Y2HYA4pc84HpqyeOrjleGq0fhTwOtyulhexBVxpfva9tIuBbCdlfpTmFNUSTRZjDJLfTzZoebIoAsBqcsUJRhcA7gjxgKviXiSpkqI25TLWVqLFBS7nl0jklnLBbJLKQQ2xZFTcXA0xazIJ6upXKqF9KwlXzCpQaVMi20LtuViUBY0B7jsNJbDFw96TStVVNRPmRkMupJvhrKxYkFkdiG0LbYotj27WxpmTZLDRwpBAgSNBYKP6knuSTuSdzgDJcmio4EghQJGgsAP6knuWJ3JO5vjnmXDdLUm89NDK1tN3jViBvsCRcDc9vfFlikz7jSjoTpqamOJtOvST1FbkXCi5bcEbDxgK7/AEU5X/7DD/X/APeO9J6bZbESVoae526kDf8ANe37Yqsx9XKaPmxiOQVEbheVNaLpO/NZmvoitvuNXbpF8Z3xT9oaZiEo40TS3VKeoSWJHQrKCqNsbmzfpgLTiSgpaY16NlIklWVXpNMD6JFdY0azRoVUIVZrGwPgXLEpXCcc9Oixx5dWNM765iFYCZUIZYd1GiIkEudybAbjbHxvXjNS5YSxgFr6BEtgL307gtbxu1/rffE4faFzC8hKwdSgIoQhUNxdrElmJFxYtYXv4tgL7hfg2tzPMEmzGmmhjjkeofUQFd2KaFVG6lUKiqSC11jQdJOo7pjFKT1xr0VWmyslW0EOmtQQ4S1iVYHUxuN+zKNzue68WVbmVJJHhr4tWpBKjKjFS6pFSITz47aY9Ta3DS6vyNYNkwYzqv8AVSSH5aQzqrLFrjcWlk0uZBALHUsZXdjYABr22uV3G9aaaieOnvNUFahljtyxTi8hRppdKrKYrXI8g9ri4aLgwvcAZy9Zl8M8jamfWb2AuBI6i4Xa+kDthhwBgwYMAY4VsLOjKjmNiNnABK/UA7E297/vjvgwCtWcD31GGeWKWVzzqgnXNym1kxQu4PJXWVI0iwsdr74Xan0c/OayerdY5RHFWOXi1upVSbWZQFJ3U31aWBFrHS8GAx6l9KKheREYKdGk3q6pGUsoUkKlKrRWhbQQ2tVvdd2uLtTcUej2Y1FS8UXLaAWZamokDSSEACzydUlwCRpVVTpva+53rBgPztN9nKtCIVnpy5vrBZgF7W0toJbzfYeO+LfLPs2XjPxFZaQgWESXUHpvcsQW/MOw8H3B3LBgMtyz0DgpwGjrq2OW1meJ1S4uCQAFuAQPLHex3tbGlUFEIY1jUuQosC7s7HzuzEs37nEjBgDC3mOX5hKXCVMUKNIqrpS7RwjUWYFr6qhmsu/Qq72JwyYMBnua8I5pTwgUFe7mNrotQVYsCGLGSRlOt9RAVbIoAF998Y3AubyLLPNSzVQW9jUpI4jZio1RRMQpe7DbQwtfawNv1NgwH5l4e9Oc5r2FQGeBkGmOSaRoyBv0xKAWRLEgABVsSB7Ytk9D84USAVcQE28tp5fxL3+fo6+5737nH6EwYDDMl9Ba5Y+XJmPJjZtTxwl2GoWKtYlFLXVTcjaw9hjY8hyf4SBYedNPpv1zNqc3N7FrC4HjFhgwBjxNCrgqyhge4IuD+oOPeDALuaen1BUzPNNTRvJInLZiPF73+knjX81gBfFbnvpFl1Y0LPDo5IVbREKHVQAEk2JYAAC4Ia218OmDAJMPozlSuX+EBJv0s7lRc32XVYfTF9RcH0UKcuOkgVLhrctTcrexJIJLC5sTuLnFxgwHGrokmQpIiuhtdWFxsQRt7ggEHwQDisy/hGngl5wV3kF9DSyPIY77ERcxm5YI2Om1wADi5wYDjS0aRIEjRUQdlVQAPOwGw3vj20KkglQSt7G24v3sfF8e8GA8QwqihVAVVAAAFgANgAB2AGPeDBgP/9k="/>
          <p:cNvSpPr>
            <a:spLocks noChangeAspect="1" noChangeArrowheads="1"/>
          </p:cNvSpPr>
          <p:nvPr/>
        </p:nvSpPr>
        <p:spPr bwMode="auto">
          <a:xfrm>
            <a:off x="0" y="-731838"/>
            <a:ext cx="1866900" cy="152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data:image/jpeg;base64,/9j/4AAQSkZJRgABAQAAAQABAAD/2wCEAAkGBhISERQUEhQUFBUVGBgaFhgYGBgaGBgbGhUVGBQcGBYXHCYeFxokGhQUHy8gJCcpLCwsFR4xNTAqNSYsLCkBCQoKDgwOGg8PGi4lHyQsLiwsLC0sLCowLCwsKSwsLCktLCwuLCwsLCwsLCwsKSwsLCwpLCksLCwsLCwsLCwsLP/AABEIAOUA3AMBIgACEQEDEQH/xAAcAAABBQEBAQAAAAAAAAAAAAAFAAMEBgcBAgj/xABFEAABAwIEBAQDBQUFBgcBAAABAgMRAAQFBhIhBzFBURMiYXEygZEUQlKhsSMzcsHRFRZigpIXQ1Rz4fAIJVODssLxNP/EABsBAAIDAQEBAAAAAAAAAAAAAAADAQIEBQYH/8QANxEAAgIBAgMGBQMDAgcAAAAAAQIAAxEEIQUSMRMiQVFxgRQyQmGRobHBM1LRBnIVI1Ni4fDx/9oADAMBAAIRAxEAPwDcaVKlRCKlSpUQirw44BuSB71XMx56YtjoEuOnkhO8H/FHIVU8RXdXfmuHPAQOSEGQR6k1i1Wup0w759vGNSln6CWnHOINpbSCrWodEDV+lA1cQLt8H7PbDT+JRII+RobZ21u2olhkqVy1JBUJPrRY4LeLgEIbT1IO/wBK4r8V1Fv9FMDzM0dhWvzNI1zeX7qPNceAeogH86gO4YpX725C5EdBR85H1R4j7igPukCKIoylaxCmgqOtZmfVtu12D5AS+ah0WUB/AcNSqFIk9YPOvTGW8NWYDe/rNaA3lW1SZDKR9af/ALCY/wDTFLNLf9Vsye0X+0SmN5etUAQlIjlvXq6sQSC26G47QatzuX7dQgtpI+dN/wB2bUjZtNUFWoQjktaSbEO3KJVGba9BJRekA9kA1MXjWItxpIejqYTNEl5PEQ26tAmdq4rKa42uHCfYU5b9cjd2wH1Eg9ieqyPaZ4u0gl+2SAOoXJ+lS7LiXbKOlYcQrtoJH1qC3g14nyw2odyrc00pLqSUutenkEjf1p44prK/nQH0lewqb5TLhZZkt3TCXEz2Jg/nRJKgeW9Zk5gltr+EBfvuKcbtbpuS3cuQBsgxpmtFXH6ScWArKNo2G67zS6VUC0zvcsJH2toETzblSvpVlwvN1s+BpcCSfuqISr6V26dTVcM1sDMrIy9RDVKuA12nysVKlSohFSpUqIRUqVKiE5VLztnXwVptWPM+5t6IB6ntVtv7nw21LP3QT9BWQZbbLj1xePEElSkpPZIMisHENX8LSXHXoPWOpr7RsQi1ZNWqfEX53lblXNSj2HoKruP59Za8rvnPRKOX/uUKzxnbSkttx4ijCj+FM7FPapeBZDt3GUrdla1bkz3rlaThwGLtT3mO+/hNZdnJSvYCAv8Aa9dFYSwhDKSoCEAjrW4pxwtWAuHuYb1H1MVguOZURb4jbobPlcWkgdoUK3jN2AG5slsNmDp8vqY5Vu1Qryg8JlwQTmZ3gmd8VvbhC2mYYUuJg7DuaezvxAunLgWViJWNlKTznrv71X8j5lvMOuDZvJgEQAR170b4NNBd7erUAVajBPMeY8qtaipliBgdJAyYFu8RxS0tXPtDrwWop0En13irPm/HLlrBmFJcWl1ZTqXMK596j8fbs6bZtIJUVH/pWeYviOIE27F0lSUgp0pI5iR9atVXzqHIEjODiXnNGerlu0tLVlSlPvIGpf3pmOdR8g5iv7W/FteKWfE5BZ79RNN5MtPtGOKC4KWQdI7QARTnFq4JxdlbexabBJ9jRyJvUB1GYb5zJ/EHifci5VbWSSdHxGPNPI8ulT+HXE5b7T6bmAtlM++/Kh3BvDkvP3V0551KKhvv1mqyxoaucRKRsB/9jNU5ajmoL0xJ3muZCzqcRS4SjToMeh3irS66EpKiYABJPYDnWecEWYsdURqUd+/mqy59xDwbB5Q6pI+oNYLKwLuQDbMv4TlpiuH3Sj4bjSlnaQfNSeyypMlpZUo9Fnavn+ywddui2uUOQpxafKDvua0DD803TmLstBZCdKQtMmDvv86ffw9G3HT7wW0rLa++61IdbUY5qSPLFQ/7NtnpUgJC/wAafiT86lXmff8AzT7FpBb0jUe3eaYOL4VcPltp5LboMAJMBRHp1rkNwxlPPUSpmldQCMNPbWJX1rGhXjtp565Kz7RVpwTOjL+lKpbcI+BWx+lV26S/bwXU+Ik/fRySOk0zc4cy+kKGxPJadlfWmU8V1GlPLqRkechqEsGa5pU12s4w3ND9krRcS4x91f3k9tZPOtAsr1DqErQQpKhINeo0+pr1C81ZyJhdChwY/SpUq0SkVKuVV8dz6zbueGAVr6gAmPmKqzKoyxxJAzH+IF2W8OuVDn4ao+lUbCmAMORHNTaSfc86fzfnkXNm6ylpQUtJSNjzPyp/BE+HaMpXCYbSDPtvzrzHHrlKV8hzv4TfpEOTmY7xAwF1DweSgltQEKG+45iBU3L/ABGXbshtbKlkcjyrQr162jSlwI3J3EiesTTbT9vAGttxfqEpn51rq4pWyAOpHsZAqZCSDM/wHFXr7FGlLSYBkCOQmtn4h2d65bpFl+8CgduwoRh2LoZXqSwxPQ+ImaNjOgiSG/WHBSrdWjWArjaUFbb5lGy3w9v37wXF/wCUoED1jlyqp4gq/wAFvnVNDZ0nfTIIJJFbPb58YV8W3tvUs5ls17khXumf1py6xgcMAftFmszGccxJ68dsVXAJWVmRBAjpRniWjxMTtGx90Dp7c607xbNwpX5JHIwBFOP4NauOh1QQVjkqRVzqQADg9IcsxrCscRhmNvquNkmRPuBFeLW4OKX928kHQhlegwd43Fafmvh3Z4grWuA5+IH+VFMu5Qt7NnwmkCCIUeqqs2prA5h82MSMHpMw4SY63bW10VqAWjUrSetU9gLXbX1yfhdMJP8Amq847wQUu5K2XCltZlY7d/eieaOGC/sDdrZiSkkqMxM+9PF1WcjqxkAGGuEVuEYWyJEkqJ39a8cY39GFuGfvJFVTI2SMUtbxnxj+wE6oUIG221HeNNo67aBDSSrzAkAdjWQqO3BLZzvJzttMfw7BHWXbJx8KLLqkqTvtGrtV8yUkOY88R8KAY9pqvYFhl9f3Vq26lSG2IiRAABqRZ42cHxW6WtBUFhQRII5nat7NzbfVj+ZSPOOLXf4ipvdSUGO436VD4eZTtr4kKcLdwhcncgq820UU4e4iGVXeIXST4TsgA+8n32oa1iFqrGWXMOnSoyUwRuRvUkFQVHl19oHzm0ZtzE3YWhdcTrCdKdPfpVQwfMdpfK12qwy9zLROyu4HQVA49Xqgww3Px7x3Iis4wrIN6pAdR5TzTvB9KxVaWq2nv+MaCwbuzarW+S4VIcRpUkwUnf8A/ajM3y8OeC0km3WfOnc6O5HYVneE5yfDgt7ryuJMJV3PQH09a0y0eRcNQqFdFD1HOuFdU/C7hZWe4ZrVhqF5W6zRrZ9K0JUncKAI9jTtZ/kPElMvuWa1FSQAps+/T5Cr/XsabVtQOvQzmspU4MD4tmW3ZSoLdQFaSY1CeXasjscZBClJWkOXDoMnoJg0Sy/hrT9zdl5AcIKYKt42o3e5ctQ2ohlEpSY25UnUUC8BW6Zlkbk6QFmR24s1thtYfSYKiYiO0insfcDgtNQlLixqSJ5Ry2qrFtwkBSjo5gH9ParJjyoTZEdFj9K4up09VetpCKBkzXWxNbZMfTgjFzbvnwAhTXwHeDv36mswzBgbi1NJaTCiYMepitWaxJbds4k7NkqifiJPOKrmFPBogmFFSgQTzA1bz2rvfKJnPlG7rhAhNshJcKbgxJUYBnoD1pW3DJuzdb8ZanFESodB6TWn4xidtoQ44nxUmNKhuEnaPzqv2uJj7WrWlTiVAklXwpT1rIruRmGN5VuJWBm3DLloShKgNQHbvXjA8vqca8d64cSggBISATPWaJ52zQ3cEN28BKdio/CQOgpvK2dG2EFh9tK0gyFJExPeaFatlKkDMYAw3GZLvMqqaCA24t4r5GNvnHKoGPi6w7w1OIQtKuSdVXPK+EuLdL6X5ZPwoSdh70LxO0F5iHgPKJCDKY5QNzNVNFR+mVLHOxg2wN+pvxkgISsaghJk/Q1LwjMrq23HHHlJ8MwoGBEUbv8ABPsxceS8qFJKUpkQmRGwrNfE0WbviHXqf8x/FtWLV0AKoQkbgRyHPUS822eUlPld1E8irYfOpzOdlfeLH+sVQrK8bQ0kBhkpPQ86euTbO6EpYQmT5lAcv+zVzoSOlnT7CLDg/TL6vOBA1EII9DJ+VPsZxaVIUhwf5DWaYpbFLhQnUlJA8Mp9Oc15dDkJ0XThJG++1QvD727qlSfQiDOi7nM1tjHWSdgR6lMfnUK/scOuzqeDSyNtyJis4RfXCRAdSvvqOxr2m7fB1eDbx6TJpjcN1tf0ZP2aJF9B+rHrNHv8Asn2Ps5Dej7oBG3tULLXDizs1+I0gKX0V29qpD+aEpKQ424j8JbHWplpmBWgrQ5cbcgvl86zt8RUOV1YfqI4BW3UgiVfjZipVftIJ2aOw7bg1bcLx5hbKVhaBtvuNtqAYhgzN6tTlw42Fq7HzfSgrXD1tZKGXHfWetbKtTRyhC2MeYxLIWrOcZgHPeMoeuwtk/DtI7zzrUsmqPkkc2UknuTzqs4Zw0aaWC4HFq6CPLPTV6VfcIwotSVHeIAHIDoBXO4vqqDp+zVsmMoRjZzYxPOFScWTpOwA1fStQrPMjWgevX7kfAAEp9wYNaHXY4ahTTID5TJecuZl+VCkrfUmNynce1Gr/wDdOfwn9KruReTvuKP4sqGHT2Qr9DWw9YuVa8tkCwadOyw8kD19DTebX4RaK0knWDpT126VBxp8m1tSr4SkH01VOzBJbsiDB1Az0+GuFxAY1dDfczZRujCDcMxBd5cOKuJaQyBobO2/IyOtWRNh4hhtnVPUAQKGYNaS8lyNStRkfiq9YZiSRLDkeIZnSNPPlXUJLdZHOoyBKiyhdsFIAmJIQ5ukx+EUDxPNXioLbSS2CJc77c0j0q+uYAot3CXEnSjzNKnciJInnzrIrO7UsPeWFqXoHueVJu5VQgDc4kJ3mEtWVCwyhJcb1lauREpSj8RHf1oxmLL9mtSNPkLu0pgJjmCa9ZYvgww3brQC6pQkESVCOh6UrSxety4lxOpDiiQTvEmQkdopopQL13lS7Z6SoXuHXlktbLVxpBHkgkAz29arGVM1XFliIU8VOGYXJkweu/pVxzJ4yX2g7EDVpPpG1M4HhLN5b3BSUm4JBEiIA57mlK7KxDDI/aM7LnI9d5csRSQ26+2VPsupKoBkI29eVVLEcPiwbV+NYXFBvEu22lNjUETChOw/6UXx/EwyxaIWfKNJI71n1pYvSq/3ZPtHtSKc5bO0tOX8FbYCXnk+RSAfNy5cqqN7mklLzbTaE+IogbbgA7RR1nGftfxnSlAhKekDkT3rwi1WZdS0kNpPYbxzitwyPCYHrY4IOPOBMFxoLCmnwoBI8pPP13oHjuZFKKLe3a0wZ5ebnvNW7F7dDjBWkAKEQQP5U7kPJbiVPXVy30PhDbcR/WmrYCMxZFpYKcFcdfGA27SdypIkcu1JbSgCfFEAVe8Cs0XSHA+15W5I0iDtyE9aHZYtmH7pTaWlBKCSCrlPY9609pUB8u/qYn4Y53bb0lMyk4Lt15b2sotxOx57xtV0wF4XL8qSlDaR+zbI3WesjrQLCmfsd1dfaEabd1RBjbaSZ9KnN57wa2cSpvWtSZg6jA+tKJ5prGEUR/H7Jo3DZUyG1KkuAAApA5e01Cv2raZt1utup8ySpXkUBz2HOgeY84N3tyDar0Fczq32r222AwQVzAICfvE8wQegmuZq6jnyz7yysOsv2B4kXmgpXxfe7E+lLHcUDDKlAgLOyAfvGo+EPBmxQtQ+FuT60JvcXauEIFyyttCj5FT+Y7V42rTF7iwUlFO+J0msCpjO5mn5SwtLNsgACV+dUd1QTRusrwu/csrm2bacK2HiQUqOpXKRBNajqr6BpdRXfWHr6Tj2KUOGmZ5O/dGimNf/AMz3/LV+hoN/ZGI2KHSlppxtIkErg7elVhvNF9eICS2lpD50iCeRMGmMyggE9ZGCeku39iNuYEnWRs1rB7GKozlu/ctMlayw00BpMatUDn6VoWZrE22EtW4J2SG9uu1AbqweNsy21tAAXO20Vw+L3ip68YznqfCa9KpYNBmF4QtDjbjd3vJ0jTzPXail49euKSVoC1InSoQmfeKdVgUOMLQn4PiM+nauYjmdCFFtv9o72G4+ZHKuGOJaksOzPN6+H4mk0JjJ2jaMZxPw3ZZlSgQjzDYERWaWltcsBYdR59euZHStFTY3zypcX4CeySDt86kNZVan9oS5tyNahxcrtaQfTP8A8lew/sz7yE3m+3cabOrQ+2AeXOOk9Kcbz19rIbQpLQT+8USD9KI/3YtYjwhFALnhZaKnTKJPSa01cd07MecEe0g0OIGzXmFq9vmrdlwaE7FzkJjeiasi3KDDRQ6B8KkrSnn3ioyuDzInQ8tJPWKjscPr1n91cq+ta14tpW+V8eojabL6DkDr7ieb+yvEKbQ/sjxEgx137jnUPibauLu2WmU6ghsKiexokvL+LEoK1JcCFA6SRvFA81WmIG5LyGyg6dJ077ULdVZqkcOpAB/JlNQ7Op7uM+QlwybkZ5dqt59RSr7oHbpVqsbLVaI1vBKW1HXt06TVbyJnp0MG2u0rbUB5V6dj2BJ2FT3nLZDai88nwyZKEkErM9d9q6ezE4O0xpk7eMdzpYNNtIeYnQqJA68vpUzKmKvKUVOJhDaTABmRHaqnnHMTi/BRblKEAbBJB2I69qdyfjqbR79ooqQoeYqEET6dqd2JZSR4RZsCMFYHMu5zE24oONPaEAQtJRtPqaN4bdtLTra091EAD86o9xgHjuqUzco+zubrGpIIpnMeYkWzAtLPziIUqdux370pai3dTcy2cDeV/NuMO4hdfYkp8oWSpQ6J6cqlWnCyxdbICSkp5qk799qIZHwhnWp9KtTik6VJ7RR/x1I1tpWVunkCAAJPem4xtJUj6pj+ceHqbNr7Qw5rSggK2iCTtUrArpS2kLI8y1pSPY7ExVm4rNuJs0NJQSpwgq077g9e1Ccg2BCk+J8LKTqHSeYM96XfctFLWnqBt6mLsrLuFHQmWy9aLjrFmmfuqWe6OtE8/Xfk+wW7QWvQN9hpHQz8q7w/R4rz94s+VEtoJ/Dzmm8BV4zz9wqdWtSEn/ADtHpWTh2mFOnAYbnc+8vc/O+fKA8Lxgt3luLpopQyAEq5gGIPKtatMWZdQFoWkpPLcD8qrL7KSkhQBEGqZhOWFXDfiM6koKlQAT0MGt1NSVLyIMCKduY5M1vFLfWy4mJlCh+RishtrNZt0NtR41qsap9DJFbQRWecQ8JaZT4zRUh5RACUmAonqoday6/TtYgZTgqcjPT3jKWwcHxgnMedHXQwhxrwx4qZUQY+pqLmnP1vaJIB1uEeUDcfOm7HKbjyAbxxSlcwlJ8o+R61AxLKNgTMLdVMEAgkV52y6rW3L2uWI8FG02qrVqcHAmeYlxDvXVEpdU2OyTQe2x+4bWVodWFHmZ3NaezkiyVJ8J4Ac+W1SxwnsXU6kqc35QRXVOv0mmHK1ZUf7ZnFNlnRs+8oVtxMvE816veidnxeu07eGhZJ2mZ+VF7jgyn7jn1NHsrcNmLU63AHF9J3ArJqNZwvkLcgJ8sRyVajOMzuEXd/etgupTbpJ5p2VFEv7sL/AOLf+tHgI2FKvL2axiT2YCjyA/zNoqHjvAr+EPpA8N5Sj11GvLX9oJgQyodyTNE8Tv8AwWlOFJUE8wOdVlPE+zKSdWkidj3p1K6i9cqgb2lW5E6mTn8buUEhTMkfhBIrrebhA1W789YRtSwG/urpoOoWzpPIdR7+tSL3ELllJWpAUlPxaR0610G4XeBvSPY4iBqE6c0jP5ltlgBxtUdlCo/g4a4k/ukE9zuKNWfgXCA4lKSFb7xt7+tdVgNtO7Lf0rn9qlZwOZSPIx3KTvsZWxk60JlFwUk/hNDcS4bPlZU2+XOwWat9xlplRJEon8O0VDYcXaOaXFFTCuS1b6ewJ71sq4jqBvVYSfI+MW1KEd9ZQF4ViFqop8IFPJRRJEda7hzThUsNhRRE6R8QV7VqiMUZXsFpM7c6hYhltCvM2fCX3QYn+Kt1XHrVOHXlPnj94k6KsDu/iVvJmJpsnlJeC0pWJClDkT3NSXvH+1ly2dD2s85kAUUw+5Q4os3KElxPcfEOhqTcZZaM6Cpr/lmK0f8AHQGxcuPuOh+8Bp+73ZBxfHlMNqbIDqoOpat9JI20moFi0WLAEAldyoJVPQq2FLEsiOKBS06YKgfOd9j+lEMt2z1zfobdACLcbgfCVDcED5U+zUV8QZK6TtnLe0pymrLN7SxYm0MPwkNffcTo/wAxFcwG18O3bBJnSJ96az04p69Yto8qQHT8jFE4rvnbaYoLzRdKbtnCg+fYJ+Z3q15Rwz7PaNtmJjUY/wAW/wDOqk9bi4vWGgdmjqdT3BHlrREogAdqlRInqqPm9oG/YneG1QOnPnHerxVCze9/5nbp7srP51h4mSNJZjyjqP6gg/HLooQkD76tJ7waj5bym4/qW/5GwSEpGyzHJRUOYr1jTRCkr5z5Y/nVwwC9S40NP3fKR7V5vQYr0o5OrHc/x9pr1GS5z4QLc5BbSCpha0rj7yiU/Sq/ZLUy4ApQEkhwdB+GB0mtKWqASdorM8YV49yso21lOn10862j/m1ulhyvKTv5+eYkbEESx12g+ZsQWxaqW38QAjad47VmNpxTvUbOJKz7RXnNLwy7VIXrxgHHWdGy9azgzZq5WXtcaeQVbH1OqjFpxatFEa5RPPYmKl+EatOqfjf9pA1NZ2zLutAUCDuDVOxLhZZuFSkhSVH12+lELXiBYuGEu/UEUWtsYYc+FxO3dQpSHV6Q5UMv5lmFdnXBgXKuH/2crwFLlDm6T2PQVMzi44+2q3t1QtQ83t1qdesNvIjUmeaSCDB6GvOEYd4STKtaid1V204666chvnmQ6QF9ukyhrh5iKISlxYTPRRA9+dadlrBlW7IStZcX1JJP60YrlcfVcSt1S8rAewmqugJuIqi4phyX2lNq5KH0PQ1KpVz1YqcjrHHefO+YrB+zuFNla4BOkydx6VGtMz3LapS6v5qJr6BxTAGLiPFQFR/3zqsYhwntFmW5R8ya9lRxzTOgW9d/HbM5z6ZwcoZmzGfbkPNuLIUUGeW59613K+d2b0QnyrHNJ51Ub3gyAmUPiegI50IZ4eX9u4HGCCpO+xG/50akcP1qdxgpHTwkV9tUdxtNoFQcnknE3I5AEGg+EZthtIukqbc6iCf0qLl/GbhF1cPWyPGTqiJjmPWufwlPhtQXt2AHXw/MbqG50AXrCeNY8m0xJf2qU6wfDUd/LPpR+0xZl0S2tKhz5/1qnYrbrcS45dIl64PhtiZ0hXQfOrVhvCW2Fs2k60uaRqIUefXavWafUrqOYp0Hj5znuhTrJHDxnxVv3ah5lqKPkg7VeaHYFgyLVkNI5D9etEa2CKnDWf53YU1es3K5LQQUEx8KlHb5etaDVX4irR9iWFqCQraSe9J1NQuqatuhEujFWBEB3Nsl1ETz3BG+/Qigan7i2OqSkcipO+oeo6U5lF3RbhK3EKA+AzJ0+vrU/H34YUQCdQ5jp614LTaizSWmoYKk+M61iCxeY9ceEG3ebVO6WitZ1HcBPxdgT0olYYd5g4tMH7qeifY9ZpW2WLYoQsXJQrSCdxzioWW3la3kFxToSdia36+yw0nkwF8fvEUgc4zOZ5ffTaKNsYc1CPbrzrLm8x3bapfty53lJE/QVfeI7rwQgNPoaPOCqCd+neqOjEcSjdwPAHlM/oKdwqsDTDIU5PjkH8w1BPP1MSs22qv3tgkT6moFxcYasbJLZnoCaLDNbk/tcPQqOZ0mTXl/G8OXAdtC1+IpTv8AnXSXKHZG9mB/mIJ8yPxAFvhlmswm4WPdMfnU/wDuZqUEtXCTPdQH869t2OEOq2efR6FIinW8lWy50XaBH4lAU578HdmHqsqF+2fQxJy5iDAJbdQUj8LgJ+lJvFcYZ+FThHMwJH6V7ZyHcp3YuWiBvs5XpFpjDQ8inCJ6bg/lSi6P1ZG9RiWwR0yJLs+KF6z++ZUv+IEfyoi3xm3GpmB150FGZ75uftFr4vSVpNNqzlbmA7YtjvsazNoaXOTQD/taXFrf3H8S22vF+1JGsKSOsAmjNpxDsnBKXCPcRWUXF/hy/wDdqRP4RTNrhtk4YDrif4gBS34PpSM8rL+skamzzBm84fibbwKm1BQFK+vQ2mYJJ2T7+vagWQcISxbQlYWFGQZmpGL3B8Yony6J271wKNHXZrOxByuf0E1vYVr5j1kO3cfuXVIQkuBPeQkH0V1qVdYLcsDWpvRHVJKiPlV7wKxQ0ygJGxAUe8kb1NcGx9j+legNyqCqooXyxMHeJzmUiwvUupIUkahsR/Q0EXZu212kWqUlLvxIJjfkKlsNBF0hKTKRqqVo1Ylbp6aSfoawJpkXWiofI4zgzSzk1FvEQrhWVLhd2l25SlKEJ8qQZ83Q1fK4K7XsaKEoQV1jAnNZy5yYqVKlTpWKsO/8Rd88lTDaZ8JSSVe4O1bjVB4tOtKYbbUlJUtxI3iQCd4qrsEUsZI3M+ZmsUeSIS4sDsCanW+bbtOxdWodlEkfStpRkCyAACAY9RTDvDKxVPlV8iK82eN6MnvJ+k2jS2ecygZ5uNMQn6Gj+CcVPBTpLQ9SBufej+I8HWFfuVKT/EZoLd8GHkglDqFdhBmr/F8M1C8rbfmR2V6HIgrMeZmL9xKnNaSkQOUVDYswE/s7oI9Co1IuOGF6nkjV7ULusmXjZ8zKhW+ptNyhKrBgeGc/vFNzk5KwhbIugZQ+HfSSQakvYndpUCu2bX7pkGqspDzRjzoI7SK6nE3gQda9u5NPOn5t9j/79pTnxLAnFEf7+1Cf4UxTIdw5cyl5B6ERHzqE1ml4CCEK90zXtvMKSf2rSSP8IAqvYsOgPsZPMIUZw9gR4N34YPdUR71N+yXgVDN+lwDlpWTQB2+slf7lxPsoRT1vb2p3Q8Wvcn+VJas9Wz7qDLcw8P3h9N5iplOnxo3g702czPj9/YtEDb4N6ChpYJ8K8n2UoVOZdxBKRphwHvB/WlmhPJf1WXDn7/pPS8csFH9pbLSOukAH5UkWeEvbJU60o/iIgV6fzXcJlNxbNEeiEg/WmrTGbNx1AXbL3IA0kDcmjkZRkBh6Nn94Z3xt7ibHl2xQzbNobIUkJ2UOtRMxJLZS8BIBhz0R3FFMPYCGkJAKQAIB6VEuH3luFLTfioA84/Ub143TW2Lqu0Xc58fGdGwDs8GO4DmtSEmQp9o7pUnePQ+1E7vNClCENKRI3Uv4QKpN/lt1AU4ht1hPNcq8nySKl2GV1qEvvKUnYpCSR9e9ekuv0ar2j8w/7f8AzMCVuxwMesl4c0lbiVt/A3IB/FPOKnYfalWLMkzAaX9Zr1dXbVu3JhKRAAHU9AAO9E8k4I6FruXvL4nwIPNKex/X51l4cbNZrfiCMKOn+I28CurkzLpSrgrtexnNipUqVEJxXLavlHildXAxN/xFK2X5RJgD0FfV5qmZ14b2d6FOuJhwJPmohPmu3zhdo+F0/rRG04m37ewckTyIFS/7hoKXCHCNLmkbdKZf4eK8Xw2l6jpCjIjnWZtJQ/zID7RgscdDDFpxldEeI3qjnvE0VtONDajC2Sgd5mqC/kt4NlxMFIJB3A3Bg0MvMFdanWmIifnyrE/BtG/0fiMGpsHjNrteKViqdTmntsaJW2b7J3dLqVe4/rXzybZY5pUPka86iO9Yn/07p/pYiNGsfxE+llM2zieTRCh/hmoLmULNfNtJntFfPrN+4gylah8zRO2zleNkFLqhHKs54Fen9K3+Jf4pD8yzYnuGlgrm0fqaCXPBxknyOafzqmWnFG+SfM4V+9GbTjM8mdTKV/M7VUaLitPyPn3/AMy3aUN1EeveC6wCUPBXYaT+tBXuFN6J0o1VarPjK2oftG9PtJo1a8UbFcedQPXy/wA6j4ri1OzJn2z+0Oz07dDMifyfeNzLShHOKilm5bgw4PrW+W+arRyIcRv3j+dEE3DCuRaP+k1J47cu1tP8SPhUPRp85qxZ/qSfcf1p5nMjyVA+WQZHlHSt3eytZuyS2lXtQ+84aWKwYa0k9ZP6U1eO6VtnQiQdLZ4GUe04xviNaNXfeJp/CuMbjbiylOlKjMc6LvcG2DMOFPyoPf8ABlaf3Tuv3AFFV/CmbK7H0Mhk1AG8L4jxkS+jwlHyq+Mx0o8M7W3gjwlhagAAOXpWV4jwyvWt9AI9CKB3GC3DXxNrHsDFPs0Gk1WCr/rKrbZX9M2rLmHePiTRuHUuwFEtzsk80+hrZUpFfJnDiyuHb9rwtYIO53iOsmvrNHT2rtaekU1hB/iZrHLnM9UqVKnxcVKlSohFTF6YbX18p/Sn6jYiYac/hP6UQmF26dRe6S+eXSu2YUh91cyEo0j5Gu2Cd3D0L23rUhDJh1XTcfnUSwg9q2JYSlQnUtRgepp17A/tBuwBKkeGUjvG5ogUBHgpnmTH0pnK+PJYfuNeo6inlRIkJ2/t9Gl1kpIH3kwJAqmY7gweUj7I0VSJWQORrXrzMFgs/tQhR/xVJw/GcPbEtrabnmBt9ajMJ88XOB3CDC2nE+6TUZdosc0qHyr6acxKzdElbS4r0MEtHPN4Tap6xRzSJ8vEVyvpK7yBYuT+xQmewoU9wisVEnzCe0bUc0JgdKa2S64Is7+G4r0kihb3A97fS4j0k1OYTMNZqRb4k638C1J9jVuueEd6j8Kvaa84TkXSHxdnwykDT0J36UEAjeTvAlvnG9R8L6x86LW3E+8TzVq96MI4YNFOoOGImZFVheUHC94aFJIJ8qp2NZn0lD/Mg/EuLHHQyzW/Gd8ABTSD67zRVnjK3HmQQfSqNe5GuW1aYCtpkVBey1cJTq0EjlsKyPwfRv8ARiNGptHjNes+K1k4QPOD1kbUV/vRZPIWPFbjSdlECdq+fjZOD7p+lNrSQYIINY2/0/p85RiIwax+hGZ9P8HrFgWYcbCNSirURz5mJ7VoFY//AOHvDHUMPOLJCFlOgdOs7VsFegUYGJjJycxUqVKpkRUqVKiEVD8fVFs+eza//iaIVCxlrVbup5yhQ/I0QmE2l0rwWVbSp0A0Ted0sPHsT+tC7MDUlro2vl2IqbduhVrcR0JFEsY3cLUt+328oE+0irZwvYadcugttKikp3IB51WLcftWv4E/pVv4XtBNzegcvJ/OiQZdjl61PNhr/Qn+leV5ZtCP3DX+hP8ASidKiRKndcNLJc+VSZ/CYqvYnlV3DVB211us8nG1GVAdwTyrTa4pM7GiEoGF480+AUqE/hPMfWiM0/j3D+2uCVgFtzopJgD/ACjagrvD28ny3iQOg0VXlhCZNCcTzIyydM6l/hHOO9Ot8OrhQh271Cd4TBj3qw4Jkq1tZKEalHmVnV+tGISmtZ5t5AXLZ9Zr3d3NjdiFLSqdp61oisLZPNps/wCVP9KF3mSLRwyW4/hOn9KOWTmZle5FacOlm4UkHpqqGnDfCuWWvKpLSVCR6/iPU1oj3CmwIOzo6yHFCqFbYMi3urrQVKSlQ0EqJ2jvU9ITwhClqfJkASkfTmKZS/C22o8qUhZP9ad+0KKFlIgqVSukqAVA8wa/nUyY3hOCIeuGEJSCC6Sv2O+/pWq3eQbFwgqYRIjcJG8fKs/4b2ZF+dW5DaT7E1sdEgyPY2DbKAhtISkcgKkUqVEiKlSpUQipUqVEIq4pM7Gu0qITPMa4XFTynmHSgqVqKI2J96rl5kDE/DWhKUqCyZ8wG1bNSohmYoMp4m2UKUwlUAAQsdKvPD7Lr9v4rlwkJW7EgGeXKriRXaiEVKlSqYRUqVKiEVKlXCYohOxSoLdZysmzpVcNT21Cmf7+WH/EN/6h/WiEsFKq/wD39sP+Ib/1D+tRTxMw/wD9ZP1FEIax29DTDiz0SfqQYrH8KbUGVKWZUqSf5Vac68QbF2zcQh0FRiBI71ULlKl2qNB5lO/pO9EkR4vJ0NJ+8SD+dMPK061HfUSmKeVYpS8hRk6GzUG/b8QNxMF78qJMuHDePt73/JR+tafWX5ASlOIvhRGzSIn3rTwaJWdpUqVEIqVKlRCKlSpUQipUqVEIqVKlRCKlSpUQipUqVEIqVKlRCKvDqNSSDyIilSohM9xLghYPLK1FYJ5xUX/YDh/4nfqK7SohF/sAw/8AE79RQTHeA9kyjUl16fUilSohKPecPmULIC1/lRBm2U01oDiyE7iT2pUqIzEgqzS7vyJIIntUZ/MzqWoEDQdU9Tt1pUqJUytuZqui4XA6pKj1BitC4UcQb1d4hp11TqT+MzSpUSs+iUnau0qVEIqVKlRCKlSpUQn/2Q=="/>
          <p:cNvSpPr>
            <a:spLocks noChangeAspect="1" noChangeArrowheads="1"/>
          </p:cNvSpPr>
          <p:nvPr/>
        </p:nvSpPr>
        <p:spPr bwMode="auto">
          <a:xfrm>
            <a:off x="0" y="-1042988"/>
            <a:ext cx="2095500" cy="2181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data:image/jpeg;base64,/9j/4AAQSkZJRgABAQAAAQABAAD/2wCEAAkGBhISERQUEhQUFBUVGBgaFhgYGBgaGBgbGhUVGBQcGBYXHCYeFxokGhQUHy8gJCcpLCwsFR4xNTAqNSYsLCkBCQoKDgwOGg8PGi4lHyQsLiwsLC0sLCowLCwsKSwsLCktLCwuLCwsLCwsLCwsKSwsLCwpLCksLCwsLCwsLCwsLP/AABEIAOUA3AMBIgACEQEDEQH/xAAcAAABBQEBAQAAAAAAAAAAAAAFAAMEBgcBAgj/xABFEAABAwIEBAQDBQUFBgcBAAABAgMRAAQFBhIhBzFBURMiYXEygZEUQlKhsSMzcsHRFRZigpIXQ1Rz4fAIJVODssLxNP/EABsBAAIDAQEBAAAAAAAAAAAAAAADAQIEBQYH/8QANxEAAgIBAgMGBQMDAgcAAAAAAQIAAxEEIQUSMRMiQVFxgRQyQmGRobHBM1LRBnIVI1Ni4fDx/9oADAMBAAIRAxEAPwDcaVKlRCKlSpUQirw44BuSB71XMx56YtjoEuOnkhO8H/FHIVU8RXdXfmuHPAQOSEGQR6k1i1Wup0w759vGNSln6CWnHOINpbSCrWodEDV+lA1cQLt8H7PbDT+JRII+RobZ21u2olhkqVy1JBUJPrRY4LeLgEIbT1IO/wBK4r8V1Fv9FMDzM0dhWvzNI1zeX7qPNceAeogH86gO4YpX725C5EdBR85H1R4j7igPukCKIoylaxCmgqOtZmfVtu12D5AS+ah0WUB/AcNSqFIk9YPOvTGW8NWYDe/rNaA3lW1SZDKR9af/ALCY/wDTFLNLf9Vsye0X+0SmN5etUAQlIjlvXq6sQSC26G47QatzuX7dQgtpI+dN/wB2bUjZtNUFWoQjktaSbEO3KJVGba9BJRekA9kA1MXjWItxpIejqYTNEl5PEQ26tAmdq4rKa42uHCfYU5b9cjd2wH1Eg9ieqyPaZ4u0gl+2SAOoXJ+lS7LiXbKOlYcQrtoJH1qC3g14nyw2odyrc00pLqSUutenkEjf1p44prK/nQH0lewqb5TLhZZkt3TCXEz2Jg/nRJKgeW9Zk5gltr+EBfvuKcbtbpuS3cuQBsgxpmtFXH6ScWArKNo2G67zS6VUC0zvcsJH2toETzblSvpVlwvN1s+BpcCSfuqISr6V26dTVcM1sDMrIy9RDVKuA12nysVKlSohFSpUqIRUqVKiE5VLztnXwVptWPM+5t6IB6ntVtv7nw21LP3QT9BWQZbbLj1xePEElSkpPZIMisHENX8LSXHXoPWOpr7RsQi1ZNWqfEX53lblXNSj2HoKruP59Za8rvnPRKOX/uUKzxnbSkttx4ijCj+FM7FPapeBZDt3GUrdla1bkz3rlaThwGLtT3mO+/hNZdnJSvYCAv8Aa9dFYSwhDKSoCEAjrW4pxwtWAuHuYb1H1MVguOZURb4jbobPlcWkgdoUK3jN2AG5slsNmDp8vqY5Vu1Qryg8JlwQTmZ3gmd8VvbhC2mYYUuJg7DuaezvxAunLgWViJWNlKTznrv71X8j5lvMOuDZvJgEQAR170b4NNBd7erUAVajBPMeY8qtaipliBgdJAyYFu8RxS0tXPtDrwWop0En13irPm/HLlrBmFJcWl1ZTqXMK596j8fbs6bZtIJUVH/pWeYviOIE27F0lSUgp0pI5iR9atVXzqHIEjODiXnNGerlu0tLVlSlPvIGpf3pmOdR8g5iv7W/FteKWfE5BZ79RNN5MtPtGOKC4KWQdI7QARTnFq4JxdlbexabBJ9jRyJvUB1GYb5zJ/EHifci5VbWSSdHxGPNPI8ulT+HXE5b7T6bmAtlM++/Kh3BvDkvP3V0551KKhvv1mqyxoaucRKRsB/9jNU5ajmoL0xJ3muZCzqcRS4SjToMeh3irS66EpKiYABJPYDnWecEWYsdURqUd+/mqy59xDwbB5Q6pI+oNYLKwLuQDbMv4TlpiuH3Sj4bjSlnaQfNSeyypMlpZUo9Fnavn+ywddui2uUOQpxafKDvua0DD803TmLstBZCdKQtMmDvv86ffw9G3HT7wW0rLa++61IdbUY5qSPLFQ/7NtnpUgJC/wAafiT86lXmff8AzT7FpBb0jUe3eaYOL4VcPltp5LboMAJMBRHp1rkNwxlPPUSpmldQCMNPbWJX1rGhXjtp565Kz7RVpwTOjL+lKpbcI+BWx+lV26S/bwXU+Ik/fRySOk0zc4cy+kKGxPJadlfWmU8V1GlPLqRkechqEsGa5pU12s4w3ND9krRcS4x91f3k9tZPOtAsr1DqErQQpKhINeo0+pr1C81ZyJhdChwY/SpUq0SkVKuVV8dz6zbueGAVr6gAmPmKqzKoyxxJAzH+IF2W8OuVDn4ao+lUbCmAMORHNTaSfc86fzfnkXNm6ylpQUtJSNjzPyp/BE+HaMpXCYbSDPtvzrzHHrlKV8hzv4TfpEOTmY7xAwF1DweSgltQEKG+45iBU3L/ABGXbshtbKlkcjyrQr162jSlwI3J3EiesTTbT9vAGttxfqEpn51rq4pWyAOpHsZAqZCSDM/wHFXr7FGlLSYBkCOQmtn4h2d65bpFl+8CgduwoRh2LoZXqSwxPQ+ImaNjOgiSG/WHBSrdWjWArjaUFbb5lGy3w9v37wXF/wCUoED1jlyqp4gq/wAFvnVNDZ0nfTIIJJFbPb58YV8W3tvUs5ls17khXumf1py6xgcMAftFmszGccxJ68dsVXAJWVmRBAjpRniWjxMTtGx90Dp7c607xbNwpX5JHIwBFOP4NauOh1QQVjkqRVzqQADg9IcsxrCscRhmNvquNkmRPuBFeLW4OKX928kHQhlegwd43Fafmvh3Z4grWuA5+IH+VFMu5Qt7NnwmkCCIUeqqs2prA5h82MSMHpMw4SY63bW10VqAWjUrSetU9gLXbX1yfhdMJP8Amq847wQUu5K2XCltZlY7d/eieaOGC/sDdrZiSkkqMxM+9PF1WcjqxkAGGuEVuEYWyJEkqJ39a8cY39GFuGfvJFVTI2SMUtbxnxj+wE6oUIG221HeNNo67aBDSSrzAkAdjWQqO3BLZzvJzttMfw7BHWXbJx8KLLqkqTvtGrtV8yUkOY88R8KAY9pqvYFhl9f3Vq26lSG2IiRAABqRZ42cHxW6WtBUFhQRII5nat7NzbfVj+ZSPOOLXf4ipvdSUGO436VD4eZTtr4kKcLdwhcncgq820UU4e4iGVXeIXST4TsgA+8n32oa1iFqrGWXMOnSoyUwRuRvUkFQVHl19oHzm0ZtzE3YWhdcTrCdKdPfpVQwfMdpfK12qwy9zLROyu4HQVA49Xqgww3Px7x3Iis4wrIN6pAdR5TzTvB9KxVaWq2nv+MaCwbuzarW+S4VIcRpUkwUnf8A/ajM3y8OeC0km3WfOnc6O5HYVneE5yfDgt7ryuJMJV3PQH09a0y0eRcNQqFdFD1HOuFdU/C7hZWe4ZrVhqF5W6zRrZ9K0JUncKAI9jTtZ/kPElMvuWa1FSQAps+/T5Cr/XsabVtQOvQzmspU4MD4tmW3ZSoLdQFaSY1CeXasjscZBClJWkOXDoMnoJg0Sy/hrT9zdl5AcIKYKt42o3e5ctQ2ohlEpSY25UnUUC8BW6Zlkbk6QFmR24s1thtYfSYKiYiO0insfcDgtNQlLixqSJ5Ry2qrFtwkBSjo5gH9ParJjyoTZEdFj9K4up09VetpCKBkzXWxNbZMfTgjFzbvnwAhTXwHeDv36mswzBgbi1NJaTCiYMepitWaxJbds4k7NkqifiJPOKrmFPBogmFFSgQTzA1bz2rvfKJnPlG7rhAhNshJcKbgxJUYBnoD1pW3DJuzdb8ZanFESodB6TWn4xidtoQ44nxUmNKhuEnaPzqv2uJj7WrWlTiVAklXwpT1rIruRmGN5VuJWBm3DLloShKgNQHbvXjA8vqca8d64cSggBISATPWaJ52zQ3cEN28BKdio/CQOgpvK2dG2EFh9tK0gyFJExPeaFatlKkDMYAw3GZLvMqqaCA24t4r5GNvnHKoGPi6w7w1OIQtKuSdVXPK+EuLdL6X5ZPwoSdh70LxO0F5iHgPKJCDKY5QNzNVNFR+mVLHOxg2wN+pvxkgISsaghJk/Q1LwjMrq23HHHlJ8MwoGBEUbv8ABPsxceS8qFJKUpkQmRGwrNfE0WbviHXqf8x/FtWLV0AKoQkbgRyHPUS822eUlPld1E8irYfOpzOdlfeLH+sVQrK8bQ0kBhkpPQ86euTbO6EpYQmT5lAcv+zVzoSOlnT7CLDg/TL6vOBA1EII9DJ+VPsZxaVIUhwf5DWaYpbFLhQnUlJA8Mp9Oc15dDkJ0XThJG++1QvD727qlSfQiDOi7nM1tjHWSdgR6lMfnUK/scOuzqeDSyNtyJis4RfXCRAdSvvqOxr2m7fB1eDbx6TJpjcN1tf0ZP2aJF9B+rHrNHv8Asn2Ps5Dej7oBG3tULLXDizs1+I0gKX0V29qpD+aEpKQ424j8JbHWplpmBWgrQ5cbcgvl86zt8RUOV1YfqI4BW3UgiVfjZipVftIJ2aOw7bg1bcLx5hbKVhaBtvuNtqAYhgzN6tTlw42Fq7HzfSgrXD1tZKGXHfWetbKtTRyhC2MeYxLIWrOcZgHPeMoeuwtk/DtI7zzrUsmqPkkc2UknuTzqs4Zw0aaWC4HFq6CPLPTV6VfcIwotSVHeIAHIDoBXO4vqqDp+zVsmMoRjZzYxPOFScWTpOwA1fStQrPMjWgevX7kfAAEp9wYNaHXY4ahTTID5TJecuZl+VCkrfUmNynce1Gr/wDdOfwn9KruReTvuKP4sqGHT2Qr9DWw9YuVa8tkCwadOyw8kD19DTebX4RaK0knWDpT126VBxp8m1tSr4SkH01VOzBJbsiDB1Az0+GuFxAY1dDfczZRujCDcMxBd5cOKuJaQyBobO2/IyOtWRNh4hhtnVPUAQKGYNaS8lyNStRkfiq9YZiSRLDkeIZnSNPPlXUJLdZHOoyBKiyhdsFIAmJIQ5ukx+EUDxPNXioLbSS2CJc77c0j0q+uYAot3CXEnSjzNKnciJInnzrIrO7UsPeWFqXoHueVJu5VQgDc4kJ3mEtWVCwyhJcb1lauREpSj8RHf1oxmLL9mtSNPkLu0pgJjmCa9ZYvgww3brQC6pQkESVCOh6UrSxety4lxOpDiiQTvEmQkdopopQL13lS7Z6SoXuHXlktbLVxpBHkgkAz29arGVM1XFliIU8VOGYXJkweu/pVxzJ4yX2g7EDVpPpG1M4HhLN5b3BSUm4JBEiIA57mlK7KxDDI/aM7LnI9d5csRSQ26+2VPsupKoBkI29eVVLEcPiwbV+NYXFBvEu22lNjUETChOw/6UXx/EwyxaIWfKNJI71n1pYvSq/3ZPtHtSKc5bO0tOX8FbYCXnk+RSAfNy5cqqN7mklLzbTaE+IogbbgA7RR1nGftfxnSlAhKekDkT3rwi1WZdS0kNpPYbxzitwyPCYHrY4IOPOBMFxoLCmnwoBI8pPP13oHjuZFKKLe3a0wZ5ebnvNW7F7dDjBWkAKEQQP5U7kPJbiVPXVy30PhDbcR/WmrYCMxZFpYKcFcdfGA27SdypIkcu1JbSgCfFEAVe8Cs0XSHA+15W5I0iDtyE9aHZYtmH7pTaWlBKCSCrlPY9609pUB8u/qYn4Y53bb0lMyk4Lt15b2sotxOx57xtV0wF4XL8qSlDaR+zbI3WesjrQLCmfsd1dfaEabd1RBjbaSZ9KnN57wa2cSpvWtSZg6jA+tKJ5prGEUR/H7Jo3DZUyG1KkuAAApA5e01Cv2raZt1utup8ySpXkUBz2HOgeY84N3tyDar0Fczq32r222AwQVzAICfvE8wQegmuZq6jnyz7yysOsv2B4kXmgpXxfe7E+lLHcUDDKlAgLOyAfvGo+EPBmxQtQ+FuT60JvcXauEIFyyttCj5FT+Y7V42rTF7iwUlFO+J0msCpjO5mn5SwtLNsgACV+dUd1QTRusrwu/csrm2bacK2HiQUqOpXKRBNajqr6BpdRXfWHr6Tj2KUOGmZ5O/dGimNf/AMz3/LV+hoN/ZGI2KHSlppxtIkErg7elVhvNF9eICS2lpD50iCeRMGmMyggE9ZGCeku39iNuYEnWRs1rB7GKozlu/ctMlayw00BpMatUDn6VoWZrE22EtW4J2SG9uu1AbqweNsy21tAAXO20Vw+L3ip68YznqfCa9KpYNBmF4QtDjbjd3vJ0jTzPXail49euKSVoC1InSoQmfeKdVgUOMLQn4PiM+nauYjmdCFFtv9o72G4+ZHKuGOJaksOzPN6+H4mk0JjJ2jaMZxPw3ZZlSgQjzDYERWaWltcsBYdR59euZHStFTY3zypcX4CeySDt86kNZVan9oS5tyNahxcrtaQfTP8A8lew/sz7yE3m+3cabOrQ+2AeXOOk9Kcbz19rIbQpLQT+8USD9KI/3YtYjwhFALnhZaKnTKJPSa01cd07MecEe0g0OIGzXmFq9vmrdlwaE7FzkJjeiasi3KDDRQ6B8KkrSnn3ioyuDzInQ8tJPWKjscPr1n91cq+ta14tpW+V8eojabL6DkDr7ieb+yvEKbQ/sjxEgx137jnUPibauLu2WmU6ghsKiexokvL+LEoK1JcCFA6SRvFA81WmIG5LyGyg6dJ077ULdVZqkcOpAB/JlNQ7Op7uM+QlwybkZ5dqt59RSr7oHbpVqsbLVaI1vBKW1HXt06TVbyJnp0MG2u0rbUB5V6dj2BJ2FT3nLZDai88nwyZKEkErM9d9q6ezE4O0xpk7eMdzpYNNtIeYnQqJA68vpUzKmKvKUVOJhDaTABmRHaqnnHMTi/BRblKEAbBJB2I69qdyfjqbR79ooqQoeYqEET6dqd2JZSR4RZsCMFYHMu5zE24oONPaEAQtJRtPqaN4bdtLTra091EAD86o9xgHjuqUzco+zubrGpIIpnMeYkWzAtLPziIUqdux370pai3dTcy2cDeV/NuMO4hdfYkp8oWSpQ6J6cqlWnCyxdbICSkp5qk799qIZHwhnWp9KtTik6VJ7RR/x1I1tpWVunkCAAJPem4xtJUj6pj+ceHqbNr7Qw5rSggK2iCTtUrArpS2kLI8y1pSPY7ExVm4rNuJs0NJQSpwgq077g9e1Ccg2BCk+J8LKTqHSeYM96XfctFLWnqBt6mLsrLuFHQmWy9aLjrFmmfuqWe6OtE8/Xfk+wW7QWvQN9hpHQz8q7w/R4rz94s+VEtoJ/Dzmm8BV4zz9wqdWtSEn/ADtHpWTh2mFOnAYbnc+8vc/O+fKA8Lxgt3luLpopQyAEq5gGIPKtatMWZdQFoWkpPLcD8qrL7KSkhQBEGqZhOWFXDfiM6koKlQAT0MGt1NSVLyIMCKduY5M1vFLfWy4mJlCh+RishtrNZt0NtR41qsap9DJFbQRWecQ8JaZT4zRUh5RACUmAonqoday6/TtYgZTgqcjPT3jKWwcHxgnMedHXQwhxrwx4qZUQY+pqLmnP1vaJIB1uEeUDcfOm7HKbjyAbxxSlcwlJ8o+R61AxLKNgTMLdVMEAgkV52y6rW3L2uWI8FG02qrVqcHAmeYlxDvXVEpdU2OyTQe2x+4bWVodWFHmZ3NaezkiyVJ8J4Ac+W1SxwnsXU6kqc35QRXVOv0mmHK1ZUf7ZnFNlnRs+8oVtxMvE816veidnxeu07eGhZJ2mZ+VF7jgyn7jn1NHsrcNmLU63AHF9J3ArJqNZwvkLcgJ8sRyVajOMzuEXd/etgupTbpJ5p2VFEv7sL/AOLf+tHgI2FKvL2axiT2YCjyA/zNoqHjvAr+EPpA8N5Sj11GvLX9oJgQyodyTNE8Tv8AwWlOFJUE8wOdVlPE+zKSdWkidj3p1K6i9cqgb2lW5E6mTn8buUEhTMkfhBIrrebhA1W789YRtSwG/urpoOoWzpPIdR7+tSL3ELllJWpAUlPxaR0610G4XeBvSPY4iBqE6c0jP5ltlgBxtUdlCo/g4a4k/ukE9zuKNWfgXCA4lKSFb7xt7+tdVgNtO7Lf0rn9qlZwOZSPIx3KTvsZWxk60JlFwUk/hNDcS4bPlZU2+XOwWat9xlplRJEon8O0VDYcXaOaXFFTCuS1b6ewJ71sq4jqBvVYSfI+MW1KEd9ZQF4ViFqop8IFPJRRJEda7hzThUsNhRRE6R8QV7VqiMUZXsFpM7c6hYhltCvM2fCX3QYn+Kt1XHrVOHXlPnj94k6KsDu/iVvJmJpsnlJeC0pWJClDkT3NSXvH+1ly2dD2s85kAUUw+5Q4os3KElxPcfEOhqTcZZaM6Cpr/lmK0f8AHQGxcuPuOh+8Bp+73ZBxfHlMNqbIDqoOpat9JI20moFi0WLAEAldyoJVPQq2FLEsiOKBS06YKgfOd9j+lEMt2z1zfobdACLcbgfCVDcED5U+zUV8QZK6TtnLe0pymrLN7SxYm0MPwkNffcTo/wAxFcwG18O3bBJnSJ96az04p69Yto8qQHT8jFE4rvnbaYoLzRdKbtnCg+fYJ+Z3q15Rwz7PaNtmJjUY/wAW/wDOqk9bi4vWGgdmjqdT3BHlrREogAdqlRInqqPm9oG/YneG1QOnPnHerxVCze9/5nbp7srP51h4mSNJZjyjqP6gg/HLooQkD76tJ7waj5bym4/qW/5GwSEpGyzHJRUOYr1jTRCkr5z5Y/nVwwC9S40NP3fKR7V5vQYr0o5OrHc/x9pr1GS5z4QLc5BbSCpha0rj7yiU/Sq/ZLUy4ApQEkhwdB+GB0mtKWqASdorM8YV49yso21lOn10862j/m1ulhyvKTv5+eYkbEESx12g+ZsQWxaqW38QAjad47VmNpxTvUbOJKz7RXnNLwy7VIXrxgHHWdGy9azgzZq5WXtcaeQVbH1OqjFpxatFEa5RPPYmKl+EatOqfjf9pA1NZ2zLutAUCDuDVOxLhZZuFSkhSVH12+lELXiBYuGEu/UEUWtsYYc+FxO3dQpSHV6Q5UMv5lmFdnXBgXKuH/2crwFLlDm6T2PQVMzi44+2q3t1QtQ83t1qdesNvIjUmeaSCDB6GvOEYd4STKtaid1V204666chvnmQ6QF9ukyhrh5iKISlxYTPRRA9+dadlrBlW7IStZcX1JJP60YrlcfVcSt1S8rAewmqugJuIqi4phyX2lNq5KH0PQ1KpVz1YqcjrHHefO+YrB+zuFNla4BOkydx6VGtMz3LapS6v5qJr6BxTAGLiPFQFR/3zqsYhwntFmW5R8ya9lRxzTOgW9d/HbM5z6ZwcoZmzGfbkPNuLIUUGeW59613K+d2b0QnyrHNJ51Ub3gyAmUPiegI50IZ4eX9u4HGCCpO+xG/50akcP1qdxgpHTwkV9tUdxtNoFQcnknE3I5AEGg+EZthtIukqbc6iCf0qLl/GbhF1cPWyPGTqiJjmPWufwlPhtQXt2AHXw/MbqG50AXrCeNY8m0xJf2qU6wfDUd/LPpR+0xZl0S2tKhz5/1qnYrbrcS45dIl64PhtiZ0hXQfOrVhvCW2Fs2k60uaRqIUefXavWafUrqOYp0Hj5znuhTrJHDxnxVv3ah5lqKPkg7VeaHYFgyLVkNI5D9etEa2CKnDWf53YU1es3K5LQQUEx8KlHb5etaDVX4irR9iWFqCQraSe9J1NQuqatuhEujFWBEB3Nsl1ETz3BG+/Qigan7i2OqSkcipO+oeo6U5lF3RbhK3EKA+AzJ0+vrU/H34YUQCdQ5jp614LTaizSWmoYKk+M61iCxeY9ceEG3ebVO6WitZ1HcBPxdgT0olYYd5g4tMH7qeifY9ZpW2WLYoQsXJQrSCdxzioWW3la3kFxToSdia36+yw0nkwF8fvEUgc4zOZ5ffTaKNsYc1CPbrzrLm8x3bapfty53lJE/QVfeI7rwQgNPoaPOCqCd+neqOjEcSjdwPAHlM/oKdwqsDTDIU5PjkH8w1BPP1MSs22qv3tgkT6moFxcYasbJLZnoCaLDNbk/tcPQqOZ0mTXl/G8OXAdtC1+IpTv8AnXSXKHZG9mB/mIJ8yPxAFvhlmswm4WPdMfnU/wDuZqUEtXCTPdQH869t2OEOq2efR6FIinW8lWy50XaBH4lAU578HdmHqsqF+2fQxJy5iDAJbdQUj8LgJ+lJvFcYZ+FThHMwJH6V7ZyHcp3YuWiBvs5XpFpjDQ8inCJ6bg/lSi6P1ZG9RiWwR0yJLs+KF6z++ZUv+IEfyoi3xm3GpmB150FGZ75uftFr4vSVpNNqzlbmA7YtjvsazNoaXOTQD/taXFrf3H8S22vF+1JGsKSOsAmjNpxDsnBKXCPcRWUXF/hy/wDdqRP4RTNrhtk4YDrif4gBS34PpSM8rL+skamzzBm84fibbwKm1BQFK+vQ2mYJJ2T7+vagWQcISxbQlYWFGQZmpGL3B8Yony6J271wKNHXZrOxByuf0E1vYVr5j1kO3cfuXVIQkuBPeQkH0V1qVdYLcsDWpvRHVJKiPlV7wKxQ0ygJGxAUe8kb1NcGx9j+legNyqCqooXyxMHeJzmUiwvUupIUkahsR/Q0EXZu212kWqUlLvxIJjfkKlsNBF0hKTKRqqVo1Ylbp6aSfoawJpkXWiofI4zgzSzk1FvEQrhWVLhd2l25SlKEJ8qQZ83Q1fK4K7XsaKEoQV1jAnNZy5yYqVKlTpWKsO/8Rd88lTDaZ8JSSVe4O1bjVB4tOtKYbbUlJUtxI3iQCd4qrsEUsZI3M+ZmsUeSIS4sDsCanW+bbtOxdWodlEkfStpRkCyAACAY9RTDvDKxVPlV8iK82eN6MnvJ+k2jS2ecygZ5uNMQn6Gj+CcVPBTpLQ9SBufej+I8HWFfuVKT/EZoLd8GHkglDqFdhBmr/F8M1C8rbfmR2V6HIgrMeZmL9xKnNaSkQOUVDYswE/s7oI9Co1IuOGF6nkjV7ULusmXjZ8zKhW+ptNyhKrBgeGc/vFNzk5KwhbIugZQ+HfSSQakvYndpUCu2bX7pkGqspDzRjzoI7SK6nE3gQda9u5NPOn5t9j/79pTnxLAnFEf7+1Cf4UxTIdw5cyl5B6ERHzqE1ml4CCEK90zXtvMKSf2rSSP8IAqvYsOgPsZPMIUZw9gR4N34YPdUR71N+yXgVDN+lwDlpWTQB2+slf7lxPsoRT1vb2p3Q8Wvcn+VJas9Wz7qDLcw8P3h9N5iplOnxo3g702czPj9/YtEDb4N6ChpYJ8K8n2UoVOZdxBKRphwHvB/WlmhPJf1WXDn7/pPS8csFH9pbLSOukAH5UkWeEvbJU60o/iIgV6fzXcJlNxbNEeiEg/WmrTGbNx1AXbL3IA0kDcmjkZRkBh6Nn94Z3xt7ibHl2xQzbNobIUkJ2UOtRMxJLZS8BIBhz0R3FFMPYCGkJAKQAIB6VEuH3luFLTfioA84/Ub143TW2Lqu0Xc58fGdGwDs8GO4DmtSEmQp9o7pUnePQ+1E7vNClCENKRI3Uv4QKpN/lt1AU4ht1hPNcq8nySKl2GV1qEvvKUnYpCSR9e9ekuv0ar2j8w/7f8AzMCVuxwMesl4c0lbiVt/A3IB/FPOKnYfalWLMkzAaX9Zr1dXbVu3JhKRAAHU9AAO9E8k4I6FruXvL4nwIPNKex/X51l4cbNZrfiCMKOn+I28CurkzLpSrgrtexnNipUqVEJxXLavlHildXAxN/xFK2X5RJgD0FfV5qmZ14b2d6FOuJhwJPmohPmu3zhdo+F0/rRG04m37ewckTyIFS/7hoKXCHCNLmkbdKZf4eK8Xw2l6jpCjIjnWZtJQ/zID7RgscdDDFpxldEeI3qjnvE0VtONDajC2Sgd5mqC/kt4NlxMFIJB3A3Bg0MvMFdanWmIifnyrE/BtG/0fiMGpsHjNrteKViqdTmntsaJW2b7J3dLqVe4/rXzybZY5pUPka86iO9Yn/07p/pYiNGsfxE+llM2zieTRCh/hmoLmULNfNtJntFfPrN+4gylah8zRO2zleNkFLqhHKs54Fen9K3+Jf4pD8yzYnuGlgrm0fqaCXPBxknyOafzqmWnFG+SfM4V+9GbTjM8mdTKV/M7VUaLitPyPn3/AMy3aUN1EeveC6wCUPBXYaT+tBXuFN6J0o1VarPjK2oftG9PtJo1a8UbFcedQPXy/wA6j4ri1OzJn2z+0Oz07dDMifyfeNzLShHOKilm5bgw4PrW+W+arRyIcRv3j+dEE3DCuRaP+k1J47cu1tP8SPhUPRp85qxZ/qSfcf1p5nMjyVA+WQZHlHSt3eytZuyS2lXtQ+84aWKwYa0k9ZP6U1eO6VtnQiQdLZ4GUe04xviNaNXfeJp/CuMbjbiylOlKjMc6LvcG2DMOFPyoPf8ABlaf3Tuv3AFFV/CmbK7H0Mhk1AG8L4jxkS+jwlHyq+Mx0o8M7W3gjwlhagAAOXpWV4jwyvWt9AI9CKB3GC3DXxNrHsDFPs0Gk1WCr/rKrbZX9M2rLmHePiTRuHUuwFEtzsk80+hrZUpFfJnDiyuHb9rwtYIO53iOsmvrNHT2rtaekU1hB/iZrHLnM9UqVKnxcVKlSohFTF6YbX18p/Sn6jYiYac/hP6UQmF26dRe6S+eXSu2YUh91cyEo0j5Gu2Cd3D0L23rUhDJh1XTcfnUSwg9q2JYSlQnUtRgepp17A/tBuwBKkeGUjvG5ogUBHgpnmTH0pnK+PJYfuNeo6inlRIkJ2/t9Gl1kpIH3kwJAqmY7gweUj7I0VSJWQORrXrzMFgs/tQhR/xVJw/GcPbEtrabnmBt9ajMJ88XOB3CDC2nE+6TUZdosc0qHyr6acxKzdElbS4r0MEtHPN4Tap6xRzSJ8vEVyvpK7yBYuT+xQmewoU9wisVEnzCe0bUc0JgdKa2S64Is7+G4r0kihb3A97fS4j0k1OYTMNZqRb4k638C1J9jVuueEd6j8Kvaa84TkXSHxdnwykDT0J36UEAjeTvAlvnG9R8L6x86LW3E+8TzVq96MI4YNFOoOGImZFVheUHC94aFJIJ8qp2NZn0lD/Mg/EuLHHQyzW/Gd8ABTSD67zRVnjK3HmQQfSqNe5GuW1aYCtpkVBey1cJTq0EjlsKyPwfRv8ARiNGptHjNes+K1k4QPOD1kbUV/vRZPIWPFbjSdlECdq+fjZOD7p+lNrSQYIINY2/0/p85RiIwax+hGZ9P8HrFgWYcbCNSirURz5mJ7VoFY//AOHvDHUMPOLJCFlOgdOs7VsFegUYGJjJycxUqVKpkRUqVKiEVD8fVFs+eza//iaIVCxlrVbup5yhQ/I0QmE2l0rwWVbSp0A0Ted0sPHsT+tC7MDUlro2vl2IqbduhVrcR0JFEsY3cLUt+328oE+0irZwvYadcugttKikp3IB51WLcftWv4E/pVv4XtBNzegcvJ/OiQZdjl61PNhr/Qn+leV5ZtCP3DX+hP8ASidKiRKndcNLJc+VSZ/CYqvYnlV3DVB211us8nG1GVAdwTyrTa4pM7GiEoGF480+AUqE/hPMfWiM0/j3D+2uCVgFtzopJgD/ACjagrvD28ny3iQOg0VXlhCZNCcTzIyydM6l/hHOO9Ot8OrhQh271Cd4TBj3qw4Jkq1tZKEalHmVnV+tGISmtZ5t5AXLZ9Zr3d3NjdiFLSqdp61oisLZPNps/wCVP9KF3mSLRwyW4/hOn9KOWTmZle5FacOlm4UkHpqqGnDfCuWWvKpLSVCR6/iPU1oj3CmwIOzo6yHFCqFbYMi3urrQVKSlQ0EqJ2jvU9ITwhClqfJkASkfTmKZS/C22o8qUhZP9ad+0KKFlIgqVSukqAVA8wa/nUyY3hOCIeuGEJSCC6Sv2O+/pWq3eQbFwgqYRIjcJG8fKs/4b2ZF+dW5DaT7E1sdEgyPY2DbKAhtISkcgKkUqVEiKlSpUQipUqVEIq4pM7Gu0qITPMa4XFTynmHSgqVqKI2J96rl5kDE/DWhKUqCyZ8wG1bNSohmYoMp4m2UKUwlUAAQsdKvPD7Lr9v4rlwkJW7EgGeXKriRXaiEVKlSqYRUqVKiEVKlXCYohOxSoLdZysmzpVcNT21Cmf7+WH/EN/6h/WiEsFKq/wD39sP+Ib/1D+tRTxMw/wD9ZP1FEIax29DTDiz0SfqQYrH8KbUGVKWZUqSf5Vac68QbF2zcQh0FRiBI71ULlKl2qNB5lO/pO9EkR4vJ0NJ+8SD+dMPK061HfUSmKeVYpS8hRk6GzUG/b8QNxMF78qJMuHDePt73/JR+tafWX5ASlOIvhRGzSIn3rTwaJWdpUqVEIqVKlRCKlSpUQipUqVEIqVKlRCKlSpUQipUqVEIqVKlRCKvDqNSSDyIilSohM9xLghYPLK1FYJ5xUX/YDh/4nfqK7SohF/sAw/8AE79RQTHeA9kyjUl16fUilSohKPecPmULIC1/lRBm2U01oDiyE7iT2pUqIzEgqzS7vyJIIntUZ/MzqWoEDQdU9Tt1pUqJUytuZqui4XA6pKj1BitC4UcQb1d4hp11TqT+MzSpUSs+iUnau0qVEIqVKlRCKlSpUQn/2Q=="/>
          <p:cNvSpPr>
            <a:spLocks noChangeAspect="1" noChangeArrowheads="1"/>
          </p:cNvSpPr>
          <p:nvPr/>
        </p:nvSpPr>
        <p:spPr bwMode="auto">
          <a:xfrm>
            <a:off x="0" y="-1042988"/>
            <a:ext cx="2095500" cy="2181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data:image/jpeg;base64,/9j/4AAQSkZJRgABAQAAAQABAAD/2wCEAAkGBhISERQUEhQUFBUVGBgaFhgYGBgaGBgbGhUVGBQcGBYXHCYeFxokGhQUHy8gJCcpLCwsFR4xNTAqNSYsLCkBCQoKDgwOGg8PGi4lHyQsLiwsLC0sLCowLCwsKSwsLCktLCwuLCwsLCwsLCwsKSwsLCwpLCksLCwsLCwsLCwsLP/AABEIAOUA3AMBIgACEQEDEQH/xAAcAAABBQEBAQAAAAAAAAAAAAAFAAMEBgcBAgj/xABFEAABAwIEBAQDBQUFBgcBAAABAgMRAAQFBhIhBzFBURMiYXEygZEUQlKhsSMzcsHRFRZigpIXQ1Rz4fAIJVODssLxNP/EABsBAAIDAQEBAAAAAAAAAAAAAAADAQIEBQYH/8QANxEAAgIBAgMGBQMDAgcAAAAAAQIAAxEEIQUSMRMiQVFxgRQyQmGRobHBM1LRBnIVI1Ni4fDx/9oADAMBAAIRAxEAPwDcaVKlRCKlSpUQirw44BuSB71XMx56YtjoEuOnkhO8H/FHIVU8RXdXfmuHPAQOSEGQR6k1i1Wup0w759vGNSln6CWnHOINpbSCrWodEDV+lA1cQLt8H7PbDT+JRII+RobZ21u2olhkqVy1JBUJPrRY4LeLgEIbT1IO/wBK4r8V1Fv9FMDzM0dhWvzNI1zeX7qPNceAeogH86gO4YpX725C5EdBR85H1R4j7igPukCKIoylaxCmgqOtZmfVtu12D5AS+ah0WUB/AcNSqFIk9YPOvTGW8NWYDe/rNaA3lW1SZDKR9af/ALCY/wDTFLNLf9Vsye0X+0SmN5etUAQlIjlvXq6sQSC26G47QatzuX7dQgtpI+dN/wB2bUjZtNUFWoQjktaSbEO3KJVGba9BJRekA9kA1MXjWItxpIejqYTNEl5PEQ26tAmdq4rKa42uHCfYU5b9cjd2wH1Eg9ieqyPaZ4u0gl+2SAOoXJ+lS7LiXbKOlYcQrtoJH1qC3g14nyw2odyrc00pLqSUutenkEjf1p44prK/nQH0lewqb5TLhZZkt3TCXEz2Jg/nRJKgeW9Zk5gltr+EBfvuKcbtbpuS3cuQBsgxpmtFXH6ScWArKNo2G67zS6VUC0zvcsJH2toETzblSvpVlwvN1s+BpcCSfuqISr6V26dTVcM1sDMrIy9RDVKuA12nysVKlSohFSpUqIRUqVKiE5VLztnXwVptWPM+5t6IB6ntVtv7nw21LP3QT9BWQZbbLj1xePEElSkpPZIMisHENX8LSXHXoPWOpr7RsQi1ZNWqfEX53lblXNSj2HoKruP59Za8rvnPRKOX/uUKzxnbSkttx4ijCj+FM7FPapeBZDt3GUrdla1bkz3rlaThwGLtT3mO+/hNZdnJSvYCAv8Aa9dFYSwhDKSoCEAjrW4pxwtWAuHuYb1H1MVguOZURb4jbobPlcWkgdoUK3jN2AG5slsNmDp8vqY5Vu1Qryg8JlwQTmZ3gmd8VvbhC2mYYUuJg7DuaezvxAunLgWViJWNlKTznrv71X8j5lvMOuDZvJgEQAR170b4NNBd7erUAVajBPMeY8qtaipliBgdJAyYFu8RxS0tXPtDrwWop0En13irPm/HLlrBmFJcWl1ZTqXMK596j8fbs6bZtIJUVH/pWeYviOIE27F0lSUgp0pI5iR9atVXzqHIEjODiXnNGerlu0tLVlSlPvIGpf3pmOdR8g5iv7W/FteKWfE5BZ79RNN5MtPtGOKC4KWQdI7QARTnFq4JxdlbexabBJ9jRyJvUB1GYb5zJ/EHifci5VbWSSdHxGPNPI8ulT+HXE5b7T6bmAtlM++/Kh3BvDkvP3V0551KKhvv1mqyxoaucRKRsB/9jNU5ajmoL0xJ3muZCzqcRS4SjToMeh3irS66EpKiYABJPYDnWecEWYsdURqUd+/mqy59xDwbB5Q6pI+oNYLKwLuQDbMv4TlpiuH3Sj4bjSlnaQfNSeyypMlpZUo9Fnavn+ywddui2uUOQpxafKDvua0DD803TmLstBZCdKQtMmDvv86ffw9G3HT7wW0rLa++61IdbUY5qSPLFQ/7NtnpUgJC/wAafiT86lXmff8AzT7FpBb0jUe3eaYOL4VcPltp5LboMAJMBRHp1rkNwxlPPUSpmldQCMNPbWJX1rGhXjtp565Kz7RVpwTOjL+lKpbcI+BWx+lV26S/bwXU+Ik/fRySOk0zc4cy+kKGxPJadlfWmU8V1GlPLqRkechqEsGa5pU12s4w3ND9krRcS4x91f3k9tZPOtAsr1DqErQQpKhINeo0+pr1C81ZyJhdChwY/SpUq0SkVKuVV8dz6zbueGAVr6gAmPmKqzKoyxxJAzH+IF2W8OuVDn4ao+lUbCmAMORHNTaSfc86fzfnkXNm6ylpQUtJSNjzPyp/BE+HaMpXCYbSDPtvzrzHHrlKV8hzv4TfpEOTmY7xAwF1DweSgltQEKG+45iBU3L/ABGXbshtbKlkcjyrQr162jSlwI3J3EiesTTbT9vAGttxfqEpn51rq4pWyAOpHsZAqZCSDM/wHFXr7FGlLSYBkCOQmtn4h2d65bpFl+8CgduwoRh2LoZXqSwxPQ+ImaNjOgiSG/WHBSrdWjWArjaUFbb5lGy3w9v37wXF/wCUoED1jlyqp4gq/wAFvnVNDZ0nfTIIJJFbPb58YV8W3tvUs5ls17khXumf1py6xgcMAftFmszGccxJ68dsVXAJWVmRBAjpRniWjxMTtGx90Dp7c607xbNwpX5JHIwBFOP4NauOh1QQVjkqRVzqQADg9IcsxrCscRhmNvquNkmRPuBFeLW4OKX928kHQhlegwd43Fafmvh3Z4grWuA5+IH+VFMu5Qt7NnwmkCCIUeqqs2prA5h82MSMHpMw4SY63bW10VqAWjUrSetU9gLXbX1yfhdMJP8Amq847wQUu5K2XCltZlY7d/eieaOGC/sDdrZiSkkqMxM+9PF1WcjqxkAGGuEVuEYWyJEkqJ39a8cY39GFuGfvJFVTI2SMUtbxnxj+wE6oUIG221HeNNo67aBDSSrzAkAdjWQqO3BLZzvJzttMfw7BHWXbJx8KLLqkqTvtGrtV8yUkOY88R8KAY9pqvYFhl9f3Vq26lSG2IiRAABqRZ42cHxW6WtBUFhQRII5nat7NzbfVj+ZSPOOLXf4ipvdSUGO436VD4eZTtr4kKcLdwhcncgq820UU4e4iGVXeIXST4TsgA+8n32oa1iFqrGWXMOnSoyUwRuRvUkFQVHl19oHzm0ZtzE3YWhdcTrCdKdPfpVQwfMdpfK12qwy9zLROyu4HQVA49Xqgww3Px7x3Iis4wrIN6pAdR5TzTvB9KxVaWq2nv+MaCwbuzarW+S4VIcRpUkwUnf8A/ajM3y8OeC0km3WfOnc6O5HYVneE5yfDgt7ryuJMJV3PQH09a0y0eRcNQqFdFD1HOuFdU/C7hZWe4ZrVhqF5W6zRrZ9K0JUncKAI9jTtZ/kPElMvuWa1FSQAps+/T5Cr/XsabVtQOvQzmspU4MD4tmW3ZSoLdQFaSY1CeXasjscZBClJWkOXDoMnoJg0Sy/hrT9zdl5AcIKYKt42o3e5ctQ2ohlEpSY25UnUUC8BW6Zlkbk6QFmR24s1thtYfSYKiYiO0insfcDgtNQlLixqSJ5Ry2qrFtwkBSjo5gH9ParJjyoTZEdFj9K4up09VetpCKBkzXWxNbZMfTgjFzbvnwAhTXwHeDv36mswzBgbi1NJaTCiYMepitWaxJbds4k7NkqifiJPOKrmFPBogmFFSgQTzA1bz2rvfKJnPlG7rhAhNshJcKbgxJUYBnoD1pW3DJuzdb8ZanFESodB6TWn4xidtoQ44nxUmNKhuEnaPzqv2uJj7WrWlTiVAklXwpT1rIruRmGN5VuJWBm3DLloShKgNQHbvXjA8vqca8d64cSggBISATPWaJ52zQ3cEN28BKdio/CQOgpvK2dG2EFh9tK0gyFJExPeaFatlKkDMYAw3GZLvMqqaCA24t4r5GNvnHKoGPi6w7w1OIQtKuSdVXPK+EuLdL6X5ZPwoSdh70LxO0F5iHgPKJCDKY5QNzNVNFR+mVLHOxg2wN+pvxkgISsaghJk/Q1LwjMrq23HHHlJ8MwoGBEUbv8ABPsxceS8qFJKUpkQmRGwrNfE0WbviHXqf8x/FtWLV0AKoQkbgRyHPUS822eUlPld1E8irYfOpzOdlfeLH+sVQrK8bQ0kBhkpPQ86euTbO6EpYQmT5lAcv+zVzoSOlnT7CLDg/TL6vOBA1EII9DJ+VPsZxaVIUhwf5DWaYpbFLhQnUlJA8Mp9Oc15dDkJ0XThJG++1QvD727qlSfQiDOi7nM1tjHWSdgR6lMfnUK/scOuzqeDSyNtyJis4RfXCRAdSvvqOxr2m7fB1eDbx6TJpjcN1tf0ZP2aJF9B+rHrNHv8Asn2Ps5Dej7oBG3tULLXDizs1+I0gKX0V29qpD+aEpKQ424j8JbHWplpmBWgrQ5cbcgvl86zt8RUOV1YfqI4BW3UgiVfjZipVftIJ2aOw7bg1bcLx5hbKVhaBtvuNtqAYhgzN6tTlw42Fq7HzfSgrXD1tZKGXHfWetbKtTRyhC2MeYxLIWrOcZgHPeMoeuwtk/DtI7zzrUsmqPkkc2UknuTzqs4Zw0aaWC4HFq6CPLPTV6VfcIwotSVHeIAHIDoBXO4vqqDp+zVsmMoRjZzYxPOFScWTpOwA1fStQrPMjWgevX7kfAAEp9wYNaHXY4ahTTID5TJecuZl+VCkrfUmNynce1Gr/wDdOfwn9KruReTvuKP4sqGHT2Qr9DWw9YuVa8tkCwadOyw8kD19DTebX4RaK0knWDpT126VBxp8m1tSr4SkH01VOzBJbsiDB1Az0+GuFxAY1dDfczZRujCDcMxBd5cOKuJaQyBobO2/IyOtWRNh4hhtnVPUAQKGYNaS8lyNStRkfiq9YZiSRLDkeIZnSNPPlXUJLdZHOoyBKiyhdsFIAmJIQ5ukx+EUDxPNXioLbSS2CJc77c0j0q+uYAot3CXEnSjzNKnciJInnzrIrO7UsPeWFqXoHueVJu5VQgDc4kJ3mEtWVCwyhJcb1lauREpSj8RHf1oxmLL9mtSNPkLu0pgJjmCa9ZYvgww3brQC6pQkESVCOh6UrSxety4lxOpDiiQTvEmQkdopopQL13lS7Z6SoXuHXlktbLVxpBHkgkAz29arGVM1XFliIU8VOGYXJkweu/pVxzJ4yX2g7EDVpPpG1M4HhLN5b3BSUm4JBEiIA57mlK7KxDDI/aM7LnI9d5csRSQ26+2VPsupKoBkI29eVVLEcPiwbV+NYXFBvEu22lNjUETChOw/6UXx/EwyxaIWfKNJI71n1pYvSq/3ZPtHtSKc5bO0tOX8FbYCXnk+RSAfNy5cqqN7mklLzbTaE+IogbbgA7RR1nGftfxnSlAhKekDkT3rwi1WZdS0kNpPYbxzitwyPCYHrY4IOPOBMFxoLCmnwoBI8pPP13oHjuZFKKLe3a0wZ5ebnvNW7F7dDjBWkAKEQQP5U7kPJbiVPXVy30PhDbcR/WmrYCMxZFpYKcFcdfGA27SdypIkcu1JbSgCfFEAVe8Cs0XSHA+15W5I0iDtyE9aHZYtmH7pTaWlBKCSCrlPY9609pUB8u/qYn4Y53bb0lMyk4Lt15b2sotxOx57xtV0wF4XL8qSlDaR+zbI3WesjrQLCmfsd1dfaEabd1RBjbaSZ9KnN57wa2cSpvWtSZg6jA+tKJ5prGEUR/H7Jo3DZUyG1KkuAAApA5e01Cv2raZt1utup8ySpXkUBz2HOgeY84N3tyDar0Fczq32r222AwQVzAICfvE8wQegmuZq6jnyz7yysOsv2B4kXmgpXxfe7E+lLHcUDDKlAgLOyAfvGo+EPBmxQtQ+FuT60JvcXauEIFyyttCj5FT+Y7V42rTF7iwUlFO+J0msCpjO5mn5SwtLNsgACV+dUd1QTRusrwu/csrm2bacK2HiQUqOpXKRBNajqr6BpdRXfWHr6Tj2KUOGmZ5O/dGimNf/AMz3/LV+hoN/ZGI2KHSlppxtIkErg7elVhvNF9eICS2lpD50iCeRMGmMyggE9ZGCeku39iNuYEnWRs1rB7GKozlu/ctMlayw00BpMatUDn6VoWZrE22EtW4J2SG9uu1AbqweNsy21tAAXO20Vw+L3ip68YznqfCa9KpYNBmF4QtDjbjd3vJ0jTzPXail49euKSVoC1InSoQmfeKdVgUOMLQn4PiM+nauYjmdCFFtv9o72G4+ZHKuGOJaksOzPN6+H4mk0JjJ2jaMZxPw3ZZlSgQjzDYERWaWltcsBYdR59euZHStFTY3zypcX4CeySDt86kNZVan9oS5tyNahxcrtaQfTP8A8lew/sz7yE3m+3cabOrQ+2AeXOOk9Kcbz19rIbQpLQT+8USD9KI/3YtYjwhFALnhZaKnTKJPSa01cd07MecEe0g0OIGzXmFq9vmrdlwaE7FzkJjeiasi3KDDRQ6B8KkrSnn3ioyuDzInQ8tJPWKjscPr1n91cq+ta14tpW+V8eojabL6DkDr7ieb+yvEKbQ/sjxEgx137jnUPibauLu2WmU6ghsKiexokvL+LEoK1JcCFA6SRvFA81WmIG5LyGyg6dJ077ULdVZqkcOpAB/JlNQ7Op7uM+QlwybkZ5dqt59RSr7oHbpVqsbLVaI1vBKW1HXt06TVbyJnp0MG2u0rbUB5V6dj2BJ2FT3nLZDai88nwyZKEkErM9d9q6ezE4O0xpk7eMdzpYNNtIeYnQqJA68vpUzKmKvKUVOJhDaTABmRHaqnnHMTi/BRblKEAbBJB2I69qdyfjqbR79ooqQoeYqEET6dqd2JZSR4RZsCMFYHMu5zE24oONPaEAQtJRtPqaN4bdtLTra091EAD86o9xgHjuqUzco+zubrGpIIpnMeYkWzAtLPziIUqdux370pai3dTcy2cDeV/NuMO4hdfYkp8oWSpQ6J6cqlWnCyxdbICSkp5qk799qIZHwhnWp9KtTik6VJ7RR/x1I1tpWVunkCAAJPem4xtJUj6pj+ceHqbNr7Qw5rSggK2iCTtUrArpS2kLI8y1pSPY7ExVm4rNuJs0NJQSpwgq077g9e1Ccg2BCk+J8LKTqHSeYM96XfctFLWnqBt6mLsrLuFHQmWy9aLjrFmmfuqWe6OtE8/Xfk+wW7QWvQN9hpHQz8q7w/R4rz94s+VEtoJ/Dzmm8BV4zz9wqdWtSEn/ADtHpWTh2mFOnAYbnc+8vc/O+fKA8Lxgt3luLpopQyAEq5gGIPKtatMWZdQFoWkpPLcD8qrL7KSkhQBEGqZhOWFXDfiM6koKlQAT0MGt1NSVLyIMCKduY5M1vFLfWy4mJlCh+RishtrNZt0NtR41qsap9DJFbQRWecQ8JaZT4zRUh5RACUmAonqoday6/TtYgZTgqcjPT3jKWwcHxgnMedHXQwhxrwx4qZUQY+pqLmnP1vaJIB1uEeUDcfOm7HKbjyAbxxSlcwlJ8o+R61AxLKNgTMLdVMEAgkV52y6rW3L2uWI8FG02qrVqcHAmeYlxDvXVEpdU2OyTQe2x+4bWVodWFHmZ3NaezkiyVJ8J4Ac+W1SxwnsXU6kqc35QRXVOv0mmHK1ZUf7ZnFNlnRs+8oVtxMvE816veidnxeu07eGhZJ2mZ+VF7jgyn7jn1NHsrcNmLU63AHF9J3ArJqNZwvkLcgJ8sRyVajOMzuEXd/etgupTbpJ5p2VFEv7sL/AOLf+tHgI2FKvL2axiT2YCjyA/zNoqHjvAr+EPpA8N5Sj11GvLX9oJgQyodyTNE8Tv8AwWlOFJUE8wOdVlPE+zKSdWkidj3p1K6i9cqgb2lW5E6mTn8buUEhTMkfhBIrrebhA1W789YRtSwG/urpoOoWzpPIdR7+tSL3ELllJWpAUlPxaR0610G4XeBvSPY4iBqE6c0jP5ltlgBxtUdlCo/g4a4k/ukE9zuKNWfgXCA4lKSFb7xt7+tdVgNtO7Lf0rn9qlZwOZSPIx3KTvsZWxk60JlFwUk/hNDcS4bPlZU2+XOwWat9xlplRJEon8O0VDYcXaOaXFFTCuS1b6ewJ71sq4jqBvVYSfI+MW1KEd9ZQF4ViFqop8IFPJRRJEda7hzThUsNhRRE6R8QV7VqiMUZXsFpM7c6hYhltCvM2fCX3QYn+Kt1XHrVOHXlPnj94k6KsDu/iVvJmJpsnlJeC0pWJClDkT3NSXvH+1ly2dD2s85kAUUw+5Q4os3KElxPcfEOhqTcZZaM6Cpr/lmK0f8AHQGxcuPuOh+8Bp+73ZBxfHlMNqbIDqoOpat9JI20moFi0WLAEAldyoJVPQq2FLEsiOKBS06YKgfOd9j+lEMt2z1zfobdACLcbgfCVDcED5U+zUV8QZK6TtnLe0pymrLN7SxYm0MPwkNffcTo/wAxFcwG18O3bBJnSJ96az04p69Yto8qQHT8jFE4rvnbaYoLzRdKbtnCg+fYJ+Z3q15Rwz7PaNtmJjUY/wAW/wDOqk9bi4vWGgdmjqdT3BHlrREogAdqlRInqqPm9oG/YneG1QOnPnHerxVCze9/5nbp7srP51h4mSNJZjyjqP6gg/HLooQkD76tJ7waj5bym4/qW/5GwSEpGyzHJRUOYr1jTRCkr5z5Y/nVwwC9S40NP3fKR7V5vQYr0o5OrHc/x9pr1GS5z4QLc5BbSCpha0rj7yiU/Sq/ZLUy4ApQEkhwdB+GB0mtKWqASdorM8YV49yso21lOn10862j/m1ulhyvKTv5+eYkbEESx12g+ZsQWxaqW38QAjad47VmNpxTvUbOJKz7RXnNLwy7VIXrxgHHWdGy9azgzZq5WXtcaeQVbH1OqjFpxatFEa5RPPYmKl+EatOqfjf9pA1NZ2zLutAUCDuDVOxLhZZuFSkhSVH12+lELXiBYuGEu/UEUWtsYYc+FxO3dQpSHV6Q5UMv5lmFdnXBgXKuH/2crwFLlDm6T2PQVMzi44+2q3t1QtQ83t1qdesNvIjUmeaSCDB6GvOEYd4STKtaid1V204666chvnmQ6QF9ukyhrh5iKISlxYTPRRA9+dadlrBlW7IStZcX1JJP60YrlcfVcSt1S8rAewmqugJuIqi4phyX2lNq5KH0PQ1KpVz1YqcjrHHefO+YrB+zuFNla4BOkydx6VGtMz3LapS6v5qJr6BxTAGLiPFQFR/3zqsYhwntFmW5R8ya9lRxzTOgW9d/HbM5z6ZwcoZmzGfbkPNuLIUUGeW59613K+d2b0QnyrHNJ51Ub3gyAmUPiegI50IZ4eX9u4HGCCpO+xG/50akcP1qdxgpHTwkV9tUdxtNoFQcnknE3I5AEGg+EZthtIukqbc6iCf0qLl/GbhF1cPWyPGTqiJjmPWufwlPhtQXt2AHXw/MbqG50AXrCeNY8m0xJf2qU6wfDUd/LPpR+0xZl0S2tKhz5/1qnYrbrcS45dIl64PhtiZ0hXQfOrVhvCW2Fs2k60uaRqIUefXavWafUrqOYp0Hj5znuhTrJHDxnxVv3ah5lqKPkg7VeaHYFgyLVkNI5D9etEa2CKnDWf53YU1es3K5LQQUEx8KlHb5etaDVX4irR9iWFqCQraSe9J1NQuqatuhEujFWBEB3Nsl1ETz3BG+/Qigan7i2OqSkcipO+oeo6U5lF3RbhK3EKA+AzJ0+vrU/H34YUQCdQ5jp614LTaizSWmoYKk+M61iCxeY9ceEG3ebVO6WitZ1HcBPxdgT0olYYd5g4tMH7qeifY9ZpW2WLYoQsXJQrSCdxzioWW3la3kFxToSdia36+yw0nkwF8fvEUgc4zOZ5ffTaKNsYc1CPbrzrLm8x3bapfty53lJE/QVfeI7rwQgNPoaPOCqCd+neqOjEcSjdwPAHlM/oKdwqsDTDIU5PjkH8w1BPP1MSs22qv3tgkT6moFxcYasbJLZnoCaLDNbk/tcPQqOZ0mTXl/G8OXAdtC1+IpTv8AnXSXKHZG9mB/mIJ8yPxAFvhlmswm4WPdMfnU/wDuZqUEtXCTPdQH869t2OEOq2efR6FIinW8lWy50XaBH4lAU578HdmHqsqF+2fQxJy5iDAJbdQUj8LgJ+lJvFcYZ+FThHMwJH6V7ZyHcp3YuWiBvs5XpFpjDQ8inCJ6bg/lSi6P1ZG9RiWwR0yJLs+KF6z++ZUv+IEfyoi3xm3GpmB150FGZ75uftFr4vSVpNNqzlbmA7YtjvsazNoaXOTQD/taXFrf3H8S22vF+1JGsKSOsAmjNpxDsnBKXCPcRWUXF/hy/wDdqRP4RTNrhtk4YDrif4gBS34PpSM8rL+skamzzBm84fibbwKm1BQFK+vQ2mYJJ2T7+vagWQcISxbQlYWFGQZmpGL3B8Yony6J271wKNHXZrOxByuf0E1vYVr5j1kO3cfuXVIQkuBPeQkH0V1qVdYLcsDWpvRHVJKiPlV7wKxQ0ygJGxAUe8kb1NcGx9j+legNyqCqooXyxMHeJzmUiwvUupIUkahsR/Q0EXZu212kWqUlLvxIJjfkKlsNBF0hKTKRqqVo1Ylbp6aSfoawJpkXWiofI4zgzSzk1FvEQrhWVLhd2l25SlKEJ8qQZ83Q1fK4K7XsaKEoQV1jAnNZy5yYqVKlTpWKsO/8Rd88lTDaZ8JSSVe4O1bjVB4tOtKYbbUlJUtxI3iQCd4qrsEUsZI3M+ZmsUeSIS4sDsCanW+bbtOxdWodlEkfStpRkCyAACAY9RTDvDKxVPlV8iK82eN6MnvJ+k2jS2ecygZ5uNMQn6Gj+CcVPBTpLQ9SBufej+I8HWFfuVKT/EZoLd8GHkglDqFdhBmr/F8M1C8rbfmR2V6HIgrMeZmL9xKnNaSkQOUVDYswE/s7oI9Co1IuOGF6nkjV7ULusmXjZ8zKhW+ptNyhKrBgeGc/vFNzk5KwhbIugZQ+HfSSQakvYndpUCu2bX7pkGqspDzRjzoI7SK6nE3gQda9u5NPOn5t9j/79pTnxLAnFEf7+1Cf4UxTIdw5cyl5B6ERHzqE1ml4CCEK90zXtvMKSf2rSSP8IAqvYsOgPsZPMIUZw9gR4N34YPdUR71N+yXgVDN+lwDlpWTQB2+slf7lxPsoRT1vb2p3Q8Wvcn+VJas9Wz7qDLcw8P3h9N5iplOnxo3g702czPj9/YtEDb4N6ChpYJ8K8n2UoVOZdxBKRphwHvB/WlmhPJf1WXDn7/pPS8csFH9pbLSOukAH5UkWeEvbJU60o/iIgV6fzXcJlNxbNEeiEg/WmrTGbNx1AXbL3IA0kDcmjkZRkBh6Nn94Z3xt7ibHl2xQzbNobIUkJ2UOtRMxJLZS8BIBhz0R3FFMPYCGkJAKQAIB6VEuH3luFLTfioA84/Ub143TW2Lqu0Xc58fGdGwDs8GO4DmtSEmQp9o7pUnePQ+1E7vNClCENKRI3Uv4QKpN/lt1AU4ht1hPNcq8nySKl2GV1qEvvKUnYpCSR9e9ekuv0ar2j8w/7f8AzMCVuxwMesl4c0lbiVt/A3IB/FPOKnYfalWLMkzAaX9Zr1dXbVu3JhKRAAHU9AAO9E8k4I6FruXvL4nwIPNKex/X51l4cbNZrfiCMKOn+I28CurkzLpSrgrtexnNipUqVEJxXLavlHildXAxN/xFK2X5RJgD0FfV5qmZ14b2d6FOuJhwJPmohPmu3zhdo+F0/rRG04m37ewckTyIFS/7hoKXCHCNLmkbdKZf4eK8Xw2l6jpCjIjnWZtJQ/zID7RgscdDDFpxldEeI3qjnvE0VtONDajC2Sgd5mqC/kt4NlxMFIJB3A3Bg0MvMFdanWmIifnyrE/BtG/0fiMGpsHjNrteKViqdTmntsaJW2b7J3dLqVe4/rXzybZY5pUPka86iO9Yn/07p/pYiNGsfxE+llM2zieTRCh/hmoLmULNfNtJntFfPrN+4gylah8zRO2zleNkFLqhHKs54Fen9K3+Jf4pD8yzYnuGlgrm0fqaCXPBxknyOafzqmWnFG+SfM4V+9GbTjM8mdTKV/M7VUaLitPyPn3/AMy3aUN1EeveC6wCUPBXYaT+tBXuFN6J0o1VarPjK2oftG9PtJo1a8UbFcedQPXy/wA6j4ri1OzJn2z+0Oz07dDMifyfeNzLShHOKilm5bgw4PrW+W+arRyIcRv3j+dEE3DCuRaP+k1J47cu1tP8SPhUPRp85qxZ/qSfcf1p5nMjyVA+WQZHlHSt3eytZuyS2lXtQ+84aWKwYa0k9ZP6U1eO6VtnQiQdLZ4GUe04xviNaNXfeJp/CuMbjbiylOlKjMc6LvcG2DMOFPyoPf8ABlaf3Tuv3AFFV/CmbK7H0Mhk1AG8L4jxkS+jwlHyq+Mx0o8M7W3gjwlhagAAOXpWV4jwyvWt9AI9CKB3GC3DXxNrHsDFPs0Gk1WCr/rKrbZX9M2rLmHePiTRuHUuwFEtzsk80+hrZUpFfJnDiyuHb9rwtYIO53iOsmvrNHT2rtaekU1hB/iZrHLnM9UqVKnxcVKlSohFTF6YbX18p/Sn6jYiYac/hP6UQmF26dRe6S+eXSu2YUh91cyEo0j5Gu2Cd3D0L23rUhDJh1XTcfnUSwg9q2JYSlQnUtRgepp17A/tBuwBKkeGUjvG5ogUBHgpnmTH0pnK+PJYfuNeo6inlRIkJ2/t9Gl1kpIH3kwJAqmY7gweUj7I0VSJWQORrXrzMFgs/tQhR/xVJw/GcPbEtrabnmBt9ajMJ88XOB3CDC2nE+6TUZdosc0qHyr6acxKzdElbS4r0MEtHPN4Tap6xRzSJ8vEVyvpK7yBYuT+xQmewoU9wisVEnzCe0bUc0JgdKa2S64Is7+G4r0kihb3A97fS4j0k1OYTMNZqRb4k638C1J9jVuueEd6j8Kvaa84TkXSHxdnwykDT0J36UEAjeTvAlvnG9R8L6x86LW3E+8TzVq96MI4YNFOoOGImZFVheUHC94aFJIJ8qp2NZn0lD/Mg/EuLHHQyzW/Gd8ABTSD67zRVnjK3HmQQfSqNe5GuW1aYCtpkVBey1cJTq0EjlsKyPwfRv8ARiNGptHjNes+K1k4QPOD1kbUV/vRZPIWPFbjSdlECdq+fjZOD7p+lNrSQYIINY2/0/p85RiIwax+hGZ9P8HrFgWYcbCNSirURz5mJ7VoFY//AOHvDHUMPOLJCFlOgdOs7VsFegUYGJjJycxUqVKpkRUqVKiEVD8fVFs+eza//iaIVCxlrVbup5yhQ/I0QmE2l0rwWVbSp0A0Ted0sPHsT+tC7MDUlro2vl2IqbduhVrcR0JFEsY3cLUt+328oE+0irZwvYadcugttKikp3IB51WLcftWv4E/pVv4XtBNzegcvJ/OiQZdjl61PNhr/Qn+leV5ZtCP3DX+hP8ASidKiRKndcNLJc+VSZ/CYqvYnlV3DVB211us8nG1GVAdwTyrTa4pM7GiEoGF480+AUqE/hPMfWiM0/j3D+2uCVgFtzopJgD/ACjagrvD28ny3iQOg0VXlhCZNCcTzIyydM6l/hHOO9Ot8OrhQh271Cd4TBj3qw4Jkq1tZKEalHmVnV+tGISmtZ5t5AXLZ9Zr3d3NjdiFLSqdp61oisLZPNps/wCVP9KF3mSLRwyW4/hOn9KOWTmZle5FacOlm4UkHpqqGnDfCuWWvKpLSVCR6/iPU1oj3CmwIOzo6yHFCqFbYMi3urrQVKSlQ0EqJ2jvU9ITwhClqfJkASkfTmKZS/C22o8qUhZP9ad+0KKFlIgqVSukqAVA8wa/nUyY3hOCIeuGEJSCC6Sv2O+/pWq3eQbFwgqYRIjcJG8fKs/4b2ZF+dW5DaT7E1sdEgyPY2DbKAhtISkcgKkUqVEiKlSpUQipUqVEIq4pM7Gu0qITPMa4XFTynmHSgqVqKI2J96rl5kDE/DWhKUqCyZ8wG1bNSohmYoMp4m2UKUwlUAAQsdKvPD7Lr9v4rlwkJW7EgGeXKriRXaiEVKlSqYRUqVKiEVKlXCYohOxSoLdZysmzpVcNT21Cmf7+WH/EN/6h/WiEsFKq/wD39sP+Ib/1D+tRTxMw/wD9ZP1FEIax29DTDiz0SfqQYrH8KbUGVKWZUqSf5Vac68QbF2zcQh0FRiBI71ULlKl2qNB5lO/pO9EkR4vJ0NJ+8SD+dMPK061HfUSmKeVYpS8hRk6GzUG/b8QNxMF78qJMuHDePt73/JR+tafWX5ASlOIvhRGzSIn3rTwaJWdpUqVEIqVKlRCKlSpUQipUqVEIqVKlRCKlSpUQipUqVEIqVKlRCKvDqNSSDyIilSohM9xLghYPLK1FYJ5xUX/YDh/4nfqK7SohF/sAw/8AE79RQTHeA9kyjUl16fUilSohKPecPmULIC1/lRBm2U01oDiyE7iT2pUqIzEgqzS7vyJIIntUZ/MzqWoEDQdU9Tt1pUqJUytuZqui4XA6pKj1BitC4UcQb1d4hp11TqT+MzSpUSs+iUnau0qVEIqVKlRCKlSpUQn/2Q=="/>
          <p:cNvSpPr>
            <a:spLocks noChangeAspect="1" noChangeArrowheads="1"/>
          </p:cNvSpPr>
          <p:nvPr/>
        </p:nvSpPr>
        <p:spPr bwMode="auto">
          <a:xfrm>
            <a:off x="0" y="-1042988"/>
            <a:ext cx="2095500" cy="2181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6" name="Picture 12" descr="http://www.school-clipart.com/_small/0512-0708-3012-2907.jpg"/>
          <p:cNvPicPr>
            <a:picLocks noChangeAspect="1" noChangeArrowheads="1"/>
          </p:cNvPicPr>
          <p:nvPr/>
        </p:nvPicPr>
        <p:blipFill>
          <a:blip r:embed="rId3" cstate="print"/>
          <a:srcRect/>
          <a:stretch>
            <a:fillRect/>
          </a:stretch>
        </p:blipFill>
        <p:spPr bwMode="auto">
          <a:xfrm>
            <a:off x="6629400" y="4267200"/>
            <a:ext cx="2070100" cy="216279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EOG Testing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This is </a:t>
            </a:r>
            <a:r>
              <a:rPr lang="en-US" u="sng" dirty="0" smtClean="0"/>
              <a:t>the</a:t>
            </a:r>
            <a:r>
              <a:rPr lang="en-US" dirty="0" smtClean="0"/>
              <a:t> year it begins! </a:t>
            </a:r>
          </a:p>
          <a:p>
            <a:pPr lvl="1"/>
            <a:r>
              <a:rPr lang="en-US" dirty="0" smtClean="0"/>
              <a:t>It already began with The BOG </a:t>
            </a:r>
          </a:p>
          <a:p>
            <a:r>
              <a:rPr lang="en-US" dirty="0" smtClean="0"/>
              <a:t>We are preparing students for it, and mentioning it casually. </a:t>
            </a:r>
          </a:p>
          <a:p>
            <a:r>
              <a:rPr lang="en-US" dirty="0" smtClean="0"/>
              <a:t>Two days of testing in May</a:t>
            </a:r>
          </a:p>
          <a:p>
            <a:pPr lvl="1"/>
            <a:r>
              <a:rPr lang="en-US" dirty="0" smtClean="0"/>
              <a:t>1 reading test</a:t>
            </a:r>
          </a:p>
          <a:p>
            <a:pPr lvl="1"/>
            <a:r>
              <a:rPr lang="en-US" dirty="0" smtClean="0"/>
              <a:t>1 math test </a:t>
            </a:r>
          </a:p>
          <a:p>
            <a:pPr lvl="1"/>
            <a:r>
              <a:rPr lang="en-US" dirty="0" smtClean="0"/>
              <a:t>Given two separate days</a:t>
            </a:r>
          </a:p>
          <a:p>
            <a:pPr lvl="1"/>
            <a:r>
              <a:rPr lang="en-US" dirty="0" smtClean="0"/>
              <a:t>No retakes</a:t>
            </a:r>
          </a:p>
          <a:p>
            <a:pPr lvl="1"/>
            <a:r>
              <a:rPr lang="en-US" dirty="0" smtClean="0"/>
              <a:t>Scores are reported in Summer 2016</a:t>
            </a:r>
            <a:endParaRPr lang="en-US" dirty="0"/>
          </a:p>
        </p:txBody>
      </p:sp>
      <p:pic>
        <p:nvPicPr>
          <p:cNvPr id="20482" name="Picture 2" descr="http://t2.gstatic.com/images?q=tbn:ANd9GcR3tWJv1Hr3AHFjm-TW18iop056t5zMEZFRLORmuBMLwsH846Ip"/>
          <p:cNvPicPr>
            <a:picLocks noChangeAspect="1" noChangeArrowheads="1"/>
          </p:cNvPicPr>
          <p:nvPr/>
        </p:nvPicPr>
        <p:blipFill>
          <a:blip r:embed="rId3" cstate="print"/>
          <a:srcRect/>
          <a:stretch>
            <a:fillRect/>
          </a:stretch>
        </p:blipFill>
        <p:spPr bwMode="auto">
          <a:xfrm>
            <a:off x="7239000" y="4876800"/>
            <a:ext cx="1665662" cy="1600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a:xfrm>
            <a:off x="533400" y="1828800"/>
            <a:ext cx="8153400" cy="4495800"/>
          </a:xfrm>
        </p:spPr>
        <p:txBody>
          <a:bodyPr/>
          <a:lstStyle/>
          <a:p>
            <a:r>
              <a:rPr lang="en-US" dirty="0" smtClean="0"/>
              <a:t>30 minutes a night, Monday through Thursday</a:t>
            </a:r>
          </a:p>
          <a:p>
            <a:r>
              <a:rPr lang="en-US" dirty="0" smtClean="0"/>
              <a:t>Reading &amp; Writing (30 minutes)</a:t>
            </a:r>
          </a:p>
          <a:p>
            <a:pPr lvl="1"/>
            <a:r>
              <a:rPr lang="en-US" dirty="0" smtClean="0"/>
              <a:t>Read &amp; build stamina</a:t>
            </a:r>
          </a:p>
          <a:p>
            <a:pPr lvl="1"/>
            <a:r>
              <a:rPr lang="en-US" dirty="0" smtClean="0"/>
              <a:t>Answer questions about text (in complete sentences).</a:t>
            </a:r>
          </a:p>
          <a:p>
            <a:r>
              <a:rPr lang="en-US" dirty="0" smtClean="0"/>
              <a:t>Math (15 minutes)</a:t>
            </a:r>
          </a:p>
          <a:p>
            <a:pPr lvl="1"/>
            <a:r>
              <a:rPr lang="en-US" dirty="0" smtClean="0"/>
              <a:t>Practice new skills we are learning in class</a:t>
            </a:r>
          </a:p>
          <a:p>
            <a:pPr lvl="1"/>
            <a:r>
              <a:rPr lang="en-US" dirty="0" smtClean="0"/>
              <a:t>Spiral Review</a:t>
            </a:r>
          </a:p>
          <a:p>
            <a:pPr lvl="1"/>
            <a:r>
              <a:rPr lang="en-US" dirty="0" smtClean="0"/>
              <a:t>Practice math facts—addition, subtraction, multiplication and division</a:t>
            </a:r>
          </a:p>
        </p:txBody>
      </p:sp>
      <p:sp>
        <p:nvSpPr>
          <p:cNvPr id="19458" name="AutoShape 2"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AAEEBQYHAwII/8QARhAAAQMDAgMEBgUKBAUFAAAAAQIDBAAFEQYSITFBEyJRYQcUMnGBkRVCUqHBFiM2YnJzgrGy0TNTY6IkNENEVFWSk8LD/8QAGgEBAAMBAQEAAAAAAAAAAAAAAAIDBAEFBv/EADURAAIBAgMEBgkEAwAAAAAAAAABAgMRBCExEhNBUQUyYXGxwRQiIzOBkaHR8AY0QuE1UnL/2gAMAwEAAhEDEQA/ANxoopM0BzlPJjxXnlglLaFLIHgBms3bvt1uS0SPWbojtUNOlu3MNrbioc9jfu7yjjiccqtur5khESPboR2yLm96qh0gYbBSVKV54SlWB40wgRr/AGOGLbBgQ5rTSAiPJW/2aikDCQsbTxA4ZB41VO7djfh1GFPaaTb0vyOFpnasnPzo5kWcOwH+yUlTDmXBtSoKyFcMhQ6HFSKL/Lt7rTOpIKIgdVtRKYc7RjdngCSAUk+Yx51ytmdPlhFycEi63eWS92R4BW36oP1UpSB8M1Y5UZmXGcjyW0uMupKFoUMhQPMV2KdtSNacNvOK2Xyy+Xx5nUHPEV6quaMecEGZAccW4bbMcipWriSgAKRx64SoDPiDVi6VNO6uZakNibjyFpDSKVhOSQAOZqrv32feJDkTS6Gi22dr1xfyWkHqEAe2R8B50ckjtOlKemi48i0ZFKmqP9HXNnUDcKZqG4KEmOXGHkBCAlaMbk4246ggeR51KQbpNtdzYtV8cQ8JORFnJSEB0j6ik8gvHhwODjHKoqfNFksPbqyTyuWWivIOa9VMzhRRRQBRRRQBRRRQBRRRQBSGlooCPu9sZukTsHVONqSoLaeaOFtLHJST4j5dDwqL/J64q29tqa5rSk+yEsoynwJCOPvqyGvJPCuOKbLI1pwVl4FLagxbBrOOqQ+ZCZzCw07Kc3OMKRjICjyCgf8Ab51O3bUdptTavW7jGbc2lSWy4NyseAqHgW6LqS9XS4XWI1KjMOmJEbfbStKQg99QB6lXD+GnFyb07paC+8mDDZW8NgaZZHaPKJwlIAGTxOMdKqzSdtDbUUZ1Ixndysk0vz4aDnRkRxiz+sySDKuDpmPnzWBgfBISPhU9mqZpfUlsttigwbm85GltN7FNPMOJORzxkcQPEcK73LU67i25B0q0uXOWAC4pJQ2wD9ZRI+7nUlOKWpVVw1adV3VlfXh8+Q31BeG7xe0aZjzExmDky3wvaV8vzKD9og5OOIFOZ9nGnGDc9OMBsMIzIhIzskNpHHA6OY5HrjBpNMW+1T9OrtciGe0YcUiW0/xcS9nJWVeJJ3BQ8RTCbcLtCU5pVtbr858hMOYoZwwr2lLPigZHn3epqDeW0+JoS9bdU9I6p8Vz/NFmjtOv1ruuoNOpgSW3XEyVLUsckpLKu7nlk5HDnS6tjN6ivUW1svbTAbclOuoUPzLmMNZ+JKsfq1KL0rb/AMmxZmGw0hKMtvJHfQ4OIcz9rPHNVuxwZ9zjyrO23GtSGXQ3cnWVlb8hXx9kKGCCSeB4Vx30lxJU5UuvTdti6z7W8/rpzLZpW7fTFkjSllPbAdm+E8g4ngrHlkHFTWaqdpYj2LVDtrgoQiJJih/skcAytGEZ8O8Nv/tq0hQwDw99XQeWepgxEYqbcNHmj3RTH6Vt5miGJjBlEFQZDg3Y91PAc4qRS4tao9UUUUOBRRRQBRRRQCZ40A15WQAT0ArLUX6+XJPri7nIix3VKLSYraAEoycbtwJzgVCc1E0UMNKtdp2S5mqUhGeFZTJuEptKXZeqJ6EcClXbNoB+SeNNpN3bdSn1zVUpaFDgBKSgKH8IHz51Xv1yNS6Nk/5fR/Yt2pdO9lLF1tplpSVEzIsWUpkvA81pIUBuHPz49cV302xpd5Ym2wtvSm8jfJWpbzXiO/3k86oap2nkt7VzIy09d7xUT78njXVmLElI3xLHJdb5JeailOc+CuBI8xUNtXuka9xJ09iUpZcbWy7cy72+Qm+ascmxgHIECOqOlz6q3lKBVj3BIGR9oinrDbCdZTChWHTb2e0RjAx2jmD/AD+VUSBb76wlti0Rb9GZT7CQ+2htPU+3n+1d/wAldWy5Dkt9ZS46kJX2tzUhakjJAJbRgDJPAHxrqm3/ABK54emrreJK1kuOvEm7/eIuntWNy0BTrkyGpp2OyNy1rQQWzge9Yz5+VQkS63tFxlXFcWMmbIG0OvOlaGGxyQ2kcfMkkZNPbdoG5FRVJlxYO/8AxPU0Fbih5uL/ALVIfkG4XNhvkwxee3agOdOG4Dlz6daWqSd7WJbzC01s7SbtZvPy/sjJF11DLSUO3VthI6w2AlR+Kif5VFrakMSVzl3+4NPKQELeLjaSpI5A9zjiraPR/bytIcuF0WyObJkcFe9QG776ko+j7BHcS4i1sKWn2S4N+Pdmm7k9SCxdCmrR+kUZiFWYvLffu5kOuY7RxybxcxyzgjI8uVejLtP/AC7NwmOhR7saNKeWCf1UpNa99GwscYcf/wCJP9q7tsttABttCUjgAlIGK7uWcfSUXwfzX2MhWIAYDTlvlNBJ3ACG6FAnhuBAznzzmp7S9/vjNyhQZEaTJgSlFLUmWns3U4BJ58VAY6gHzNaERx5VX5gK9cWtK+DaIMhxHDmvc2P5E13duNmmQWMjWi4SjfJ6u/DgWIUtFFXnlhRRRQBRRRQHlQBBB5HhWS2dAYiripOURXnGEKH1kpUQPuxWrvb+xX2WN+07c8s9KyixhQtbKXgUvJ3JeSQAQ5uO/P8AFn+dU1NUejgvdz715lk0DboTrl0mONNOyTLKdykAlsBKeAPnz+NW5ECG2pSkRWEqX7RDYBPvqo+j0KM++OJOGC82gJ/1AgblfIpHwq3vzorDzbL0llt1z2G1uAKX7gedSp5xKcbKSrPPl4HsR2RyabH8Ir2B7q4MTo0iMZLEhtxgZy4lWU8OfGm1svcG5uLbiOqK0cSlaCkkeIzzFWqLs3bQyOV9WSOKUcqgZmp4zTktiO2t5+MjcQe4lRCgkgHnwyOlM2NTypFqmvpZZbkx1JKUBRWnaTjJ5cef3VNUajV7fjI7aLXRWdr1ZeFfmFuR0lwEJcaaIKce8nx8K9q1DcFvtqVLV2LzSW1IAACSU7SQcZyF5POrvQ6vEjvYl/z5Ubs9Kz/Tt0fiquBW6tweqqdAWoq74KQOJ/apjbbgu3XETt5O5WZH+oOufHxqSwU25JPQ5vVl2miS7nChuttS5TLK3ThCVrAKq8XC7wbcW0y30oW4pKUoHFRycA4HTPXkKoN+KjeZhdXkrdwkk8xjuj5UlwkfSFri9p7bBcjLPuCVD7lVOOCyi76nN7rkaBbbnFubSnYjm9KFFKgUlJBHkfmPGoqeOy1vannU5aXEfYQr7LhKFf0pVUXoBrNwub24kJbZa254A99Wf9wqW1PwuenCP/Uv/wAXKxYmmqc3FcGa8LJyfen4MsNFJS1EqCiiigCiiigPJrL23A7MuLqcdmqa7tHhg7T94NahWU25sNNyGs57OW+nI6/nFH8apqPQ34JerN9xZPR6+UPXW3qT/guofS59pLgPA+4pI92Kb+kVJDzasZHYEj+FWa9+j5G+6314k7kqZYA8AE7s/wC8/Ku/pAaStUPcMhaHEEeXd/vWvo9+0jftM3SVt5Jrs8ERNvmqasd0jJJG51og56KBBHybPzqPtd1bi3H1hlwExHQHgOgI7wPwP8q5tkoK0JOApCev2Scf1GpN2Ky1pWEEgb3JL6leJ3LUT+Fes0oNxt1n5HnZvPkNrm4Y9ylqTy7ZxBAHRRI/HPwr1bnCBPYTychqWf4Fo/BRrg84XezdUe8402onxO0Z+/Ne4OPXEpJILjTqBgeLajj5pFTkvZX7ji6xxgW2ZNkS3/WoqIsNsuJj7FdqvujvZzjaMke8V42DapJOQc8COWef4n41KaS3yNSqjJjulsQXO2d29wBRSAnPidp4eAqOcT2KihZwUq2fHOKQl7WUb3El6qYNKKXVDJ77C0kDr32z+FdotpH0XLuzqlqcXJS0hJUdqWwkcNucZ3EnPPGBXmK2HZGBxUWXNvvA3fyTXpMp4QVQgodgpztSMcc4xz8KSUnK0eaOXSWZwkJEhuOpalb0IbyepUgbT89tdIh7S1S1BJ2ouXZgkcz2LZOPuHvBrgwFGOlaiMKW7j4OrH4VLMrYTpdUVltKFMyy4sJ+tv3Eq9+Sa5LqxtzsdWrRNej9GyPcVKIKlyEkDwQG0gfeFU81GhUu62KIFAJEsyFjOCQ2k4x8SKr2kZ3q92Qgq/Nvgtq48j0+/I+NWCaO11vamx/0oUh0k+G5CcfM15OOg41XfibsG281wT8CxJGKWiiqCIUUUUAUUUUB5PCswSAi43VtIwlM1zA9+CfvJrTzy41l7e7165l3Hamc7uA6csfdiqqvA3YLSfcvEmtALCbvfGEjhlh4nPVSSnH+wfOpHXTeYUZf2XSPmk/2qI0Pn8qrpt9n1Rnd79y8fHFWLWTD79jdMSM5JebUFpZbxuXg8QM8M1dhJbM4t8yrpCPtH2peCM/tyFSOyS4EKecYURs6kALI+STXoK4DKjhPEAk4Hw6U+sFsvrd4sz7lkcbjBxa3lrdQCwCFpAUnOScEcs06v2ibtMuJRbJ8WPa3ye2K21ds0DzDZztPlkcPOvY9Kpxk7vLzPN3TaIlwdnCty193tITS8HoDnH8qLbJQm5s7iB2cpto5/X2gf1VatR6OXdnYqYdyVBjNMhhxttsKUUJPDYr6pxkZ49Pilv8ARzp6EqM6puTJkMPB8PyJK1KU4NuFHBA5pBAxgdKo9MhutkluntXKvFeVb5jMlHcW04ncSOJTkZB+BNONVwJqdQiHGt0t5Ml9pxD7LeW0JKxuJPTHH4VYX/Rzp2RNXLkNzHXFul3aqa7sCic8E7sAZ6VaynzqueMvLaguFiSp5WZlWmJhk6pt7CIVwCUuuBxa4i0NjDawcqIxjOB8q7aoiSrNNUhi2zJTbp/4Yx2i4FHokkezg9Tw65rUBy4UY455GoemTU9s7u42sZterFeIenLU1Ftip83sC3JbjrSna6rKicqI7u4qGa9MaV1I4u55MGO0hOyG2tZX6wQoELWoeyMAjGCQSenPRwKM1WsVVUbJnd3G9yiWPQ8nMKXfJRbfYUpxcWCshpTgcKkqKiAo8NoI5Eipi7Zc1hY22MIfQh5xxZ+szgAo8+8Un4VYiagL+M37T3Zna5605lQOMo7NWU/Pb8qprTlPORowySlbsfgyxUUUVwqCiiigCiiigPJ5Vk8V5KJ0+I+5iWiW8tbagUqKSokKAPTGK1k1G3mxwLywGp7AWUnKHEkpWg+KVDiDVdSDksjVha8ad1PRlW0AM3++L+qG46d3TOFkj34I+Yq9++qVbdL36zSZhtV4iFmQtK8y4pcXkJCeJSpI5AVKGDqhzYHLzAbSB3izBIUT/EsgdOlIXSs0TxSp1Ku1GatZc+C7iwgAUgxnGRVdNguy0kHVNwGee1lkf/Skb0TaEDKjMU+o5XI9cdS44ccyQoZ/kOldu+CKd3SWs/kvvYnZMyLGG6RJZaA5lawKj2tT2J59TDd2hqdTzSHhXKNpKwxnA6i2MLeBz2rwLi8+O5WSayj0qNNtauWhpCUIEdvCUpAA4HpVdWpKnHasbujsDRxlbdKTWV72RqjmstPIeU2u6x07eBUT3R/Fypu5re2BlchiPcJEVH/csxiWj04KOAR5imforQlejI4UkEdq7kEfrGpbWqQnSlyA4DsfxFSUpOG0U1aNGliHRabs7Xv/AEc2bve3x2zWn1pYI4JekoS4fgMj765etauWsut2u1oa/wAl2UvtD8QggHy4++rEyoJjtlRAGwc/dXNU+Mk4LoqdnzM7qRTygvr9yE36ukK4M2iEgct6nH1H3gbQPmaPoe/ShidqFTac8oMZLeR71bjU16/G/wAz7q6NSWXjhtxJPhTZ7Rv3wil8PvcgFaSZdG2XdbxIa+wuYUg/FAB++ndv0zaoExuXFi7XkAhKitRxnnzNTVGaKEVwOPEVWrbWQUUhIHOkLiBzWn51IpPVFICDyINLQBRRRQBSYpaKATAoxS0UAmKMUtcnn22U5cWBQHQ1h3pZOdYu4/8AHb/GtZlXNxRKWQEp8etY36RSVancJJJLCOJ+NZcX7s979OfvfgzS/RR+hsf967/UaldbnGlLlnl2P4ior0UfobH/AHrv9ZqT13+iN0/cGrKful3GPGf5Gf8A15j4mGthsrUgqCBwKvKo591CsoQyhAHUHOfjTZHsp/ZFLVyPPl1mekbdw3529cGn7E2KxxbjkHxJ41HUUIkk5d1fUbA99cvXn3fbfDY8AKZUUA+SqOeLsh1RPhTaQWu0PYlRRj61cqKAdwJQjuKU4VFJHIU/+lmfsrqFp1HgPP4UE7U+JoCRauaHF7Q0vPTAp8DkA1xixkR0YSOPUnnXegCiiigCiiigI2ZNeQra2yofrEVFuB1xe5YWT5g1ZsZ50mB4CgK0GXVey2o/Csj14Fp1RLS5nICAAeg2ivoHFYT6TGnfyynKDaynCMHaePdFZcZ7s+g/TcksY78maL6J/wBDY/713+s1J67/AERun7k1F+ikhOjI+eH553Of2zTvXk+InS9yZVKZDimTtRvGT8Ksp+6XcYcUm+kJ2/28zwn2U/silrrEjOSEoCEnG0d7pyqYi29tjCld9fieVWrQ8+XWZFtwpDidyWzjz4V6+jZP2B86ngOHKlrpEgPo2T9gfOvQtcjwT86naKAhBanzzUgfGl+iXvtoqaooCOiWxLatzxCz0HSpAADlS0UAUUUUAUUUUAUUUUAUUUUAVycZSs5UAffRRQFfTomzdq4tbT60rcU4WlyVlvKiSe5nHM+FPYmmLJDOY9qhoOclXYpJyORzjnRRUdmPItlXqy1kyWQgIACQAPKvVFFSKgooooAooooAooooAooooAooooD/2Q=="/>
          <p:cNvSpPr>
            <a:spLocks noChangeAspect="1" noChangeArrowheads="1"/>
          </p:cNvSpPr>
          <p:nvPr/>
        </p:nvSpPr>
        <p:spPr bwMode="auto">
          <a:xfrm>
            <a:off x="0" y="-673100"/>
            <a:ext cx="1552575" cy="1381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BDAAkGBwgHBgkIBwgKCgkLDRYPDQwMDRsUFRAWIB0iIiAdHx8kKDQsJCYxJx8fLT0tMTU3Ojo6Iys/RD84QzQ5Ojf/2wBDAQoKCg0MDRoPDxo3JR8lNzc3Nzc3Nzc3Nzc3Nzc3Nzc3Nzc3Nzc3Nzc3Nzc3Nzc3Nzc3Nzc3Nzc3Nzc3Nzc3Nzf/wAARCACYAKsDASIAAhEBAxEB/8QAHAAAAQUBAQEAAAAAAAAAAAAAAAEEBQYHAwII/8QARhAAAQMDAgMEBgUKBAUFAAAAAQIDBAAFEQYSITFBEyJRYQcUMnGBkRVCUqHBFiM2YnJzgrGy0TNTY6IkNENEVFWSk8LD/8QAGgEBAAMBAQEAAAAAAAAAAAAAAAIDBAEFBv/EADURAAIBAgMEBgkEAwAAAAAAAAABAgMRBCExEhNBUQUyYXGxwRQiIzOBkaHR8AY0QuE1UnL/2gAMAwEAAhEDEQA/ANxoopM0BzlPJjxXnlglLaFLIHgBms3bvt1uS0SPWbojtUNOlu3MNrbioc9jfu7yjjiccqtur5khESPboR2yLm96qh0gYbBSVKV54SlWB40wgRr/AGOGLbBgQ5rTSAiPJW/2aikDCQsbTxA4ZB41VO7djfh1GFPaaTb0vyOFpnasnPzo5kWcOwH+yUlTDmXBtSoKyFcMhQ6HFSKL/Lt7rTOpIKIgdVtRKYc7RjdngCSAUk+Yx51ytmdPlhFycEi63eWS92R4BW36oP1UpSB8M1Y5UZmXGcjyW0uMupKFoUMhQPMV2KdtSNacNvOK2Xyy+Xx5nUHPEV6quaMecEGZAccW4bbMcipWriSgAKRx64SoDPiDVi6VNO6uZakNibjyFpDSKVhOSQAOZqrv32feJDkTS6Gi22dr1xfyWkHqEAe2R8B50ckjtOlKemi48i0ZFKmqP9HXNnUDcKZqG4KEmOXGHkBCAlaMbk4246ggeR51KQbpNtdzYtV8cQ8JORFnJSEB0j6ik8gvHhwODjHKoqfNFksPbqyTyuWWivIOa9VMzhRRRQBRRRQBRRRQBRRRQBSGlooCPu9sZukTsHVONqSoLaeaOFtLHJST4j5dDwqL/J64q29tqa5rSk+yEsoynwJCOPvqyGvJPCuOKbLI1pwVl4FLagxbBrOOqQ+ZCZzCw07Kc3OMKRjICjyCgf8Ab51O3bUdptTavW7jGbc2lSWy4NyseAqHgW6LqS9XS4XWI1KjMOmJEbfbStKQg99QB6lXD+GnFyb07paC+8mDDZW8NgaZZHaPKJwlIAGTxOMdKqzSdtDbUUZ1Ixndysk0vz4aDnRkRxiz+sySDKuDpmPnzWBgfBISPhU9mqZpfUlsttigwbm85GltN7FNPMOJORzxkcQPEcK73LU67i25B0q0uXOWAC4pJQ2wD9ZRI+7nUlOKWpVVw1adV3VlfXh8+Q31BeG7xe0aZjzExmDky3wvaV8vzKD9og5OOIFOZ9nGnGDc9OMBsMIzIhIzskNpHHA6OY5HrjBpNMW+1T9OrtciGe0YcUiW0/xcS9nJWVeJJ3BQ8RTCbcLtCU5pVtbr858hMOYoZwwr2lLPigZHn3epqDeW0+JoS9bdU9I6p8Vz/NFmjtOv1ruuoNOpgSW3XEyVLUsckpLKu7nlk5HDnS6tjN6ivUW1svbTAbclOuoUPzLmMNZ+JKsfq1KL0rb/AMmxZmGw0hKMtvJHfQ4OIcz9rPHNVuxwZ9zjyrO23GtSGXQ3cnWVlb8hXx9kKGCCSeB4Vx30lxJU5UuvTdti6z7W8/rpzLZpW7fTFkjSllPbAdm+E8g4ngrHlkHFTWaqdpYj2LVDtrgoQiJJih/skcAytGEZ8O8Nv/tq0hQwDw99XQeWepgxEYqbcNHmj3RTH6Vt5miGJjBlEFQZDg3Y91PAc4qRS4tao9UUUUOBRRRQBRRRQCZ40A15WQAT0ArLUX6+XJPri7nIix3VKLSYraAEoycbtwJzgVCc1E0UMNKtdp2S5mqUhGeFZTJuEptKXZeqJ6EcClXbNoB+SeNNpN3bdSn1zVUpaFDgBKSgKH8IHz51Xv1yNS6Nk/5fR/Yt2pdO9lLF1tplpSVEzIsWUpkvA81pIUBuHPz49cV302xpd5Ym2wtvSm8jfJWpbzXiO/3k86oap2nkt7VzIy09d7xUT78njXVmLElI3xLHJdb5JeailOc+CuBI8xUNtXuka9xJ09iUpZcbWy7cy72+Qm+ascmxgHIECOqOlz6q3lKBVj3BIGR9oinrDbCdZTChWHTb2e0RjAx2jmD/AD+VUSBb76wlti0Rb9GZT7CQ+2htPU+3n+1d/wAldWy5Dkt9ZS46kJX2tzUhakjJAJbRgDJPAHxrqm3/ABK54emrreJK1kuOvEm7/eIuntWNy0BTrkyGpp2OyNy1rQQWzge9Yz5+VQkS63tFxlXFcWMmbIG0OvOlaGGxyQ2kcfMkkZNPbdoG5FRVJlxYO/8AxPU0Fbih5uL/ALVIfkG4XNhvkwxee3agOdOG4Dlz6daWqSd7WJbzC01s7SbtZvPy/sjJF11DLSUO3VthI6w2AlR+Kif5VFrakMSVzl3+4NPKQELeLjaSpI5A9zjiraPR/bytIcuF0WyObJkcFe9QG776ko+j7BHcS4i1sKWn2S4N+Pdmm7k9SCxdCmrR+kUZiFWYvLffu5kOuY7RxybxcxyzgjI8uVejLtP/AC7NwmOhR7saNKeWCf1UpNa99GwscYcf/wCJP9q7tsttABttCUjgAlIGK7uWcfSUXwfzX2MhWIAYDTlvlNBJ3ACG6FAnhuBAznzzmp7S9/vjNyhQZEaTJgSlFLUmWns3U4BJ58VAY6gHzNaERx5VX5gK9cWtK+DaIMhxHDmvc2P5E13duNmmQWMjWi4SjfJ6u/DgWIUtFFXnlhRRRQBRRRQHlQBBB5HhWS2dAYiripOURXnGEKH1kpUQPuxWrvb+xX2WN+07c8s9KyixhQtbKXgUvJ3JeSQAQ5uO/P8AFn+dU1NUejgvdz715lk0DboTrl0mONNOyTLKdykAlsBKeAPnz+NW5ECG2pSkRWEqX7RDYBPvqo+j0KM++OJOGC82gJ/1AgblfIpHwq3vzorDzbL0llt1z2G1uAKX7gedSp5xKcbKSrPPl4HsR2RyabH8Ir2B7q4MTo0iMZLEhtxgZy4lWU8OfGm1svcG5uLbiOqK0cSlaCkkeIzzFWqLs3bQyOV9WSOKUcqgZmp4zTktiO2t5+MjcQe4lRCgkgHnwyOlM2NTypFqmvpZZbkx1JKUBRWnaTjJ5cef3VNUajV7fjI7aLXRWdr1ZeFfmFuR0lwEJcaaIKce8nx8K9q1DcFvtqVLV2LzSW1IAACSU7SQcZyF5POrvQ6vEjvYl/z5Ubs9Kz/Tt0fiquBW6tweqqdAWoq74KQOJ/apjbbgu3XETt5O5WZH+oOufHxqSwU25JPQ5vVl2miS7nChuttS5TLK3ThCVrAKq8XC7wbcW0y30oW4pKUoHFRycA4HTPXkKoN+KjeZhdXkrdwkk8xjuj5UlwkfSFri9p7bBcjLPuCVD7lVOOCyi76nN7rkaBbbnFubSnYjm9KFFKgUlJBHkfmPGoqeOy1vannU5aXEfYQr7LhKFf0pVUXoBrNwub24kJbZa254A99Wf9wqW1PwuenCP/Uv/wAXKxYmmqc3FcGa8LJyfen4MsNFJS1EqCiiigCiiigPJrL23A7MuLqcdmqa7tHhg7T94NahWU25sNNyGs57OW+nI6/nFH8apqPQ34JerN9xZPR6+UPXW3qT/guofS59pLgPA+4pI92Kb+kVJDzasZHYEj+FWa9+j5G+6314k7kqZYA8AE7s/wC8/Ku/pAaStUPcMhaHEEeXd/vWvo9+0jftM3SVt5Jrs8ERNvmqasd0jJJG51og56KBBHybPzqPtd1bi3H1hlwExHQHgOgI7wPwP8q5tkoK0JOApCev2Scf1GpN2Ky1pWEEgb3JL6leJ3LUT+Fes0oNxt1n5HnZvPkNrm4Y9ylqTy7ZxBAHRRI/HPwr1bnCBPYTychqWf4Fo/BRrg84XezdUe8402onxO0Z+/Ne4OPXEpJILjTqBgeLajj5pFTkvZX7ji6xxgW2ZNkS3/WoqIsNsuJj7FdqvujvZzjaMke8V42DapJOQc8COWef4n41KaS3yNSqjJjulsQXO2d29wBRSAnPidp4eAqOcT2KihZwUq2fHOKQl7WUb3El6qYNKKXVDJ77C0kDr32z+FdotpH0XLuzqlqcXJS0hJUdqWwkcNucZ3EnPPGBXmK2HZGBxUWXNvvA3fyTXpMp4QVQgodgpztSMcc4xz8KSUnK0eaOXSWZwkJEhuOpalb0IbyepUgbT89tdIh7S1S1BJ2ouXZgkcz2LZOPuHvBrgwFGOlaiMKW7j4OrH4VLMrYTpdUVltKFMyy4sJ+tv3Eq9+Sa5LqxtzsdWrRNej9GyPcVKIKlyEkDwQG0gfeFU81GhUu62KIFAJEsyFjOCQ2k4x8SKr2kZ3q92Qgq/Nvgtq48j0+/I+NWCaO11vamx/0oUh0k+G5CcfM15OOg41XfibsG281wT8CxJGKWiiqCIUUUUAUUUUB5PCswSAi43VtIwlM1zA9+CfvJrTzy41l7e7165l3Hamc7uA6csfdiqqvA3YLSfcvEmtALCbvfGEjhlh4nPVSSnH+wfOpHXTeYUZf2XSPmk/2qI0Pn8qrpt9n1Rnd79y8fHFWLWTD79jdMSM5JebUFpZbxuXg8QM8M1dhJbM4t8yrpCPtH2peCM/tyFSOyS4EKecYURs6kALI+STXoK4DKjhPEAk4Hw6U+sFsvrd4sz7lkcbjBxa3lrdQCwCFpAUnOScEcs06v2ibtMuJRbJ8WPa3ye2K21ds0DzDZztPlkcPOvY9Kpxk7vLzPN3TaIlwdnCty193tITS8HoDnH8qLbJQm5s7iB2cpto5/X2gf1VatR6OXdnYqYdyVBjNMhhxttsKUUJPDYr6pxkZ49Pilv8ARzp6EqM6puTJkMPB8PyJK1KU4NuFHBA5pBAxgdKo9MhutkluntXKvFeVb5jMlHcW04ncSOJTkZB+BNONVwJqdQiHGt0t5Ml9pxD7LeW0JKxuJPTHH4VYX/Rzp2RNXLkNzHXFul3aqa7sCic8E7sAZ6VaynzqueMvLaguFiSp5WZlWmJhk6pt7CIVwCUuuBxa4i0NjDawcqIxjOB8q7aoiSrNNUhi2zJTbp/4Yx2i4FHokkezg9Tw65rUBy4UY455GoemTU9s7u42sZterFeIenLU1Ftip83sC3JbjrSna6rKicqI7u4qGa9MaV1I4u55MGO0hOyG2tZX6wQoELWoeyMAjGCQSenPRwKM1WsVVUbJnd3G9yiWPQ8nMKXfJRbfYUpxcWCshpTgcKkqKiAo8NoI5Eipi7Zc1hY22MIfQh5xxZ+szgAo8+8Un4VYiagL+M37T3Zna5605lQOMo7NWU/Pb8qprTlPORowySlbsfgyxUUUVwqCiiigCiiigPJ5Vk8V5KJ0+I+5iWiW8tbagUqKSokKAPTGK1k1G3mxwLywGp7AWUnKHEkpWg+KVDiDVdSDksjVha8ad1PRlW0AM3++L+qG46d3TOFkj34I+Yq9++qVbdL36zSZhtV4iFmQtK8y4pcXkJCeJSpI5AVKGDqhzYHLzAbSB3izBIUT/EsgdOlIXSs0TxSp1Ku1GatZc+C7iwgAUgxnGRVdNguy0kHVNwGee1lkf/Skb0TaEDKjMU+o5XI9cdS44ccyQoZ/kOldu+CKd3SWs/kvvYnZMyLGG6RJZaA5lawKj2tT2J59TDd2hqdTzSHhXKNpKwxnA6i2MLeBz2rwLi8+O5WSayj0qNNtauWhpCUIEdvCUpAA4HpVdWpKnHasbujsDRxlbdKTWV72RqjmstPIeU2u6x07eBUT3R/Fypu5re2BlchiPcJEVH/csxiWj04KOAR5imforQlejI4UkEdq7kEfrGpbWqQnSlyA4DsfxFSUpOG0U1aNGliHRabs7Xv/AEc2bve3x2zWn1pYI4JekoS4fgMj765etauWsut2u1oa/wAl2UvtD8QggHy4++rEyoJjtlRAGwc/dXNU+Mk4LoqdnzM7qRTygvr9yE36ukK4M2iEgct6nH1H3gbQPmaPoe/ShidqFTac8oMZLeR71bjU16/G/wAz7q6NSWXjhtxJPhTZ7Rv3wil8PvcgFaSZdG2XdbxIa+wuYUg/FAB++ndv0zaoExuXFi7XkAhKitRxnnzNTVGaKEVwOPEVWrbWQUUhIHOkLiBzWn51IpPVFICDyINLQBRRRQBSYpaKATAoxS0UAmKMUtcnn22U5cWBQHQ1h3pZOdYu4/8AHb/GtZlXNxRKWQEp8etY36RSVancJJJLCOJ+NZcX7s979OfvfgzS/RR+hsf967/UaldbnGlLlnl2P4ior0UfobH/AHrv9ZqT13+iN0/cGrKful3GPGf5Gf8A15j4mGthsrUgqCBwKvKo591CsoQyhAHUHOfjTZHsp/ZFLVyPPl1mekbdw3529cGn7E2KxxbjkHxJ41HUUIkk5d1fUbA99cvXn3fbfDY8AKZUUA+SqOeLsh1RPhTaQWu0PYlRRj61cqKAdwJQjuKU4VFJHIU/+lmfsrqFp1HgPP4UE7U+JoCRauaHF7Q0vPTAp8DkA1xixkR0YSOPUnnXegCiiigCiiigI2ZNeQra2yofrEVFuB1xe5YWT5g1ZsZ50mB4CgK0GXVey2o/Csj14Fp1RLS5nICAAeg2ivoHFYT6TGnfyynKDaynCMHaePdFZcZ7s+g/TcksY78maL6J/wBDY/713+s1J67/AERun7k1F+ikhOjI+eH553Of2zTvXk+InS9yZVKZDimTtRvGT8Ksp+6XcYcUm+kJ2/28zwn2U/silrrEjOSEoCEnG0d7pyqYi29tjCld9fieVWrQ8+XWZFtwpDidyWzjz4V6+jZP2B86ngOHKlrpEgPo2T9gfOvQtcjwT86naKAhBanzzUgfGl+iXvtoqaooCOiWxLatzxCz0HSpAADlS0UAUUUUAUUUUAUUUUAUUUUAVycZSs5UAffRRQFfTomzdq4tbT60rcU4WlyVlvKiSe5nHM+FPYmmLJDOY9qhoOclXYpJyORzjnRRUdmPItlXqy1kyWQgIACQAPKvVFFSKgooooAooooAooooAooooAooooD/2Q=="/>
          <p:cNvSpPr>
            <a:spLocks noChangeAspect="1" noChangeArrowheads="1"/>
          </p:cNvSpPr>
          <p:nvPr/>
        </p:nvSpPr>
        <p:spPr bwMode="auto">
          <a:xfrm>
            <a:off x="0" y="-673100"/>
            <a:ext cx="1552575" cy="1381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ttp://www.clipartpal.com/_thumbs/pd/education/homework_red_2.png"/>
          <p:cNvPicPr>
            <a:picLocks noChangeAspect="1" noChangeArrowheads="1"/>
          </p:cNvPicPr>
          <p:nvPr/>
        </p:nvPicPr>
        <p:blipFill>
          <a:blip r:embed="rId3" cstate="print"/>
          <a:srcRect/>
          <a:stretch>
            <a:fillRect/>
          </a:stretch>
        </p:blipFill>
        <p:spPr bwMode="auto">
          <a:xfrm>
            <a:off x="7239000" y="4724400"/>
            <a:ext cx="1687807" cy="1981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Post-assessment!</a:t>
            </a:r>
            <a:endParaRPr lang="en-US" dirty="0"/>
          </a:p>
        </p:txBody>
      </p:sp>
      <p:sp>
        <p:nvSpPr>
          <p:cNvPr id="3" name="Content Placeholder 2"/>
          <p:cNvSpPr>
            <a:spLocks noGrp="1"/>
          </p:cNvSpPr>
          <p:nvPr>
            <p:ph sz="quarter" idx="1"/>
          </p:nvPr>
        </p:nvSpPr>
        <p:spPr/>
        <p:txBody>
          <a:bodyPr/>
          <a:lstStyle/>
          <a:p>
            <a:pPr>
              <a:buNone/>
            </a:pPr>
            <a:r>
              <a:rPr lang="en-US" dirty="0" smtClean="0"/>
              <a:t>What is your level of understanding of 3</a:t>
            </a:r>
            <a:r>
              <a:rPr lang="en-US" baseline="30000" dirty="0" smtClean="0"/>
              <a:t>rd</a:t>
            </a:r>
            <a:r>
              <a:rPr lang="en-US" dirty="0" smtClean="0"/>
              <a:t> grade expectations and content? </a:t>
            </a:r>
          </a:p>
          <a:p>
            <a:pPr>
              <a:buNone/>
            </a:pPr>
            <a:endParaRPr lang="en-US" dirty="0" smtClean="0"/>
          </a:p>
          <a:p>
            <a:r>
              <a:rPr lang="en-US" dirty="0" smtClean="0"/>
              <a:t>A. I have no understanding</a:t>
            </a:r>
          </a:p>
          <a:p>
            <a:r>
              <a:rPr lang="en-US" dirty="0" smtClean="0"/>
              <a:t>B. I have minimal understanding</a:t>
            </a:r>
          </a:p>
          <a:p>
            <a:r>
              <a:rPr lang="en-US" dirty="0" smtClean="0"/>
              <a:t>C. I feel comfortable helping my child to have a successful year!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Bin &amp; Plus/Delta</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&amp; Answer</a:t>
            </a:r>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429000"/>
          </a:xfrm>
        </p:spPr>
        <p:txBody>
          <a:bodyPr>
            <a:normAutofit lnSpcReduction="10000"/>
          </a:bodyPr>
          <a:lstStyle/>
          <a:p>
            <a:r>
              <a:rPr lang="en-US" dirty="0" smtClean="0"/>
              <a:t>Please meet us back in your child’s classroom for a few more details about the 3</a:t>
            </a:r>
            <a:r>
              <a:rPr lang="en-US" baseline="30000" dirty="0" smtClean="0"/>
              <a:t>rd</a:t>
            </a:r>
            <a:r>
              <a:rPr lang="en-US" dirty="0" smtClean="0"/>
              <a:t> grade year!</a:t>
            </a:r>
          </a:p>
          <a:p>
            <a:endParaRPr lang="en-US" dirty="0" smtClean="0"/>
          </a:p>
          <a:p>
            <a:r>
              <a:rPr lang="en-US" dirty="0" smtClean="0"/>
              <a:t>Levinson: Ms. Levinson’s room</a:t>
            </a:r>
          </a:p>
          <a:p>
            <a:r>
              <a:rPr lang="en-US" dirty="0" smtClean="0"/>
              <a:t>Garrison/Coleman: Ms. Garrison’s room </a:t>
            </a:r>
          </a:p>
          <a:p>
            <a:r>
              <a:rPr lang="en-US" dirty="0" smtClean="0"/>
              <a:t>Weber/Hughes: Mr. </a:t>
            </a:r>
            <a:r>
              <a:rPr lang="en-US" smtClean="0"/>
              <a:t>Weber’s room</a:t>
            </a:r>
            <a:endParaRPr lang="en-US" dirty="0" smtClean="0"/>
          </a:p>
          <a:p>
            <a:r>
              <a:rPr lang="en-US" dirty="0" smtClean="0"/>
              <a:t>Pleasants/Lewis: Mr. Lewis’ room</a:t>
            </a:r>
          </a:p>
        </p:txBody>
      </p:sp>
      <p:sp>
        <p:nvSpPr>
          <p:cNvPr id="3" name="Title 2"/>
          <p:cNvSpPr>
            <a:spLocks noGrp="1"/>
          </p:cNvSpPr>
          <p:nvPr>
            <p:ph type="title"/>
          </p:nvPr>
        </p:nvSpPr>
        <p:spPr/>
        <p:txBody>
          <a:bodyPr/>
          <a:lstStyle/>
          <a:p>
            <a:r>
              <a:rPr lang="en-US" dirty="0" smtClean="0"/>
              <a:t>Thank you for coming!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Pre-assessment!</a:t>
            </a:r>
            <a:endParaRPr lang="en-US" dirty="0"/>
          </a:p>
        </p:txBody>
      </p:sp>
      <p:sp>
        <p:nvSpPr>
          <p:cNvPr id="3" name="Content Placeholder 2"/>
          <p:cNvSpPr>
            <a:spLocks noGrp="1"/>
          </p:cNvSpPr>
          <p:nvPr>
            <p:ph sz="quarter" idx="1"/>
          </p:nvPr>
        </p:nvSpPr>
        <p:spPr/>
        <p:txBody>
          <a:bodyPr/>
          <a:lstStyle/>
          <a:p>
            <a:pPr>
              <a:buNone/>
            </a:pPr>
            <a:r>
              <a:rPr lang="en-US" dirty="0" smtClean="0"/>
              <a:t>What is your level of understanding of 3</a:t>
            </a:r>
            <a:r>
              <a:rPr lang="en-US" baseline="30000" dirty="0" smtClean="0"/>
              <a:t>rd</a:t>
            </a:r>
            <a:r>
              <a:rPr lang="en-US" dirty="0" smtClean="0"/>
              <a:t> grade expectations and content? </a:t>
            </a:r>
          </a:p>
          <a:p>
            <a:pPr>
              <a:buNone/>
            </a:pPr>
            <a:endParaRPr lang="en-US" dirty="0" smtClean="0"/>
          </a:p>
          <a:p>
            <a:r>
              <a:rPr lang="en-US" dirty="0" smtClean="0"/>
              <a:t>A. I have no understanding</a:t>
            </a:r>
          </a:p>
          <a:p>
            <a:r>
              <a:rPr lang="en-US" dirty="0" smtClean="0"/>
              <a:t>B. I have minimal understanding</a:t>
            </a:r>
          </a:p>
          <a:p>
            <a:r>
              <a:rPr lang="en-US" dirty="0" smtClean="0"/>
              <a:t>C. I feel comfortable helping my child to have a successful year!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a:t>
            </a:r>
            <a:endParaRPr lang="en-US" dirty="0"/>
          </a:p>
        </p:txBody>
      </p:sp>
      <p:sp>
        <p:nvSpPr>
          <p:cNvPr id="3" name="Content Placeholder 2"/>
          <p:cNvSpPr>
            <a:spLocks noGrp="1"/>
          </p:cNvSpPr>
          <p:nvPr>
            <p:ph sz="quarter" idx="1"/>
          </p:nvPr>
        </p:nvSpPr>
        <p:spPr/>
        <p:txBody>
          <a:bodyPr/>
          <a:lstStyle/>
          <a:p>
            <a:r>
              <a:rPr lang="en-US" dirty="0" smtClean="0"/>
              <a:t>Our Mission Statement</a:t>
            </a:r>
          </a:p>
          <a:p>
            <a:pPr lvl="1"/>
            <a:r>
              <a:rPr lang="en-US" dirty="0" smtClean="0"/>
              <a:t>Our mission is to provide a foundation to inspire successful global leaders.</a:t>
            </a:r>
          </a:p>
          <a:p>
            <a:r>
              <a:rPr lang="en-US" dirty="0" smtClean="0"/>
              <a:t>Strong, cohesive team</a:t>
            </a:r>
          </a:p>
          <a:p>
            <a:r>
              <a:rPr lang="en-US" dirty="0" smtClean="0"/>
              <a:t>Collaborative planning</a:t>
            </a:r>
          </a:p>
          <a:p>
            <a:r>
              <a:rPr lang="en-US" dirty="0" smtClean="0"/>
              <a:t>All teachers provide support for your child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Third Grade</a:t>
            </a:r>
            <a:endParaRPr lang="en-US" dirty="0"/>
          </a:p>
        </p:txBody>
      </p:sp>
      <p:sp>
        <p:nvSpPr>
          <p:cNvPr id="3" name="Content Placeholder 2"/>
          <p:cNvSpPr>
            <a:spLocks noGrp="1"/>
          </p:cNvSpPr>
          <p:nvPr>
            <p:ph sz="quarter" idx="1"/>
          </p:nvPr>
        </p:nvSpPr>
        <p:spPr/>
        <p:txBody>
          <a:bodyPr>
            <a:normAutofit/>
          </a:bodyPr>
          <a:lstStyle/>
          <a:p>
            <a:r>
              <a:rPr lang="en-US" dirty="0" smtClean="0"/>
              <a:t>A few reminders:</a:t>
            </a:r>
          </a:p>
          <a:p>
            <a:r>
              <a:rPr lang="en-US" dirty="0" smtClean="0"/>
              <a:t>Doors open at 8:00am and students are allowed to come into the classrooms.</a:t>
            </a:r>
          </a:p>
          <a:p>
            <a:r>
              <a:rPr lang="en-US" dirty="0" smtClean="0"/>
              <a:t>Please sign and return agendas daily</a:t>
            </a:r>
          </a:p>
          <a:p>
            <a:r>
              <a:rPr lang="en-US" dirty="0" smtClean="0"/>
              <a:t>Leadership Model</a:t>
            </a:r>
          </a:p>
          <a:p>
            <a:pPr lvl="1"/>
            <a:r>
              <a:rPr lang="en-US" dirty="0" smtClean="0"/>
              <a:t>7 Habits</a:t>
            </a:r>
          </a:p>
          <a:p>
            <a:pPr lvl="1"/>
            <a:r>
              <a:rPr lang="en-US" dirty="0" smtClean="0"/>
              <a:t>STEM Magnet School</a:t>
            </a:r>
          </a:p>
          <a:p>
            <a:endParaRPr lang="en-US" dirty="0" smtClean="0"/>
          </a:p>
          <a:p>
            <a:pPr lvl="2"/>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Key Ideas for Parents about the Common Core</a:t>
            </a:r>
            <a:endParaRPr lang="en-US" dirty="0"/>
          </a:p>
        </p:txBody>
      </p:sp>
      <p:sp>
        <p:nvSpPr>
          <p:cNvPr id="3" name="Content Placeholder 2"/>
          <p:cNvSpPr>
            <a:spLocks noGrp="1"/>
          </p:cNvSpPr>
          <p:nvPr>
            <p:ph sz="quarter" idx="1"/>
          </p:nvPr>
        </p:nvSpPr>
        <p:spPr/>
        <p:txBody>
          <a:bodyPr>
            <a:normAutofit fontScale="62500" lnSpcReduction="20000"/>
          </a:bodyPr>
          <a:lstStyle/>
          <a:p>
            <a:pPr lvl="0"/>
            <a:r>
              <a:rPr lang="en-US" sz="2800" b="1" dirty="0" smtClean="0"/>
              <a:t>Thinking Deeply</a:t>
            </a:r>
            <a:endParaRPr lang="en-US" sz="2800" dirty="0" smtClean="0"/>
          </a:p>
          <a:p>
            <a:pPr lvl="1"/>
            <a:r>
              <a:rPr lang="en-US" sz="2500" dirty="0" smtClean="0"/>
              <a:t>Emphasizes critical thinking</a:t>
            </a:r>
          </a:p>
          <a:p>
            <a:pPr lvl="1"/>
            <a:r>
              <a:rPr lang="en-US" sz="2500" dirty="0" smtClean="0"/>
              <a:t>analyze more, discuss more, evaluate more, justify more and explain their thinking &amp; understanding deeply, especially in by written expression </a:t>
            </a:r>
          </a:p>
          <a:p>
            <a:r>
              <a:rPr lang="en-US" sz="2800" dirty="0" smtClean="0"/>
              <a:t>Take-Away: Really thinking deeply is hard. Let it BE hard, help them talk it out.</a:t>
            </a:r>
          </a:p>
          <a:p>
            <a:pPr lvl="0"/>
            <a:r>
              <a:rPr lang="en-US" sz="2800" b="1" dirty="0" smtClean="0"/>
              <a:t>Integrating Learning</a:t>
            </a:r>
            <a:endParaRPr lang="en-US" sz="2800" dirty="0" smtClean="0"/>
          </a:p>
          <a:p>
            <a:pPr lvl="1"/>
            <a:r>
              <a:rPr lang="en-US" sz="2500" dirty="0" smtClean="0"/>
              <a:t>Emphasizes learning across disciplines (reading with math &amp; social studies standards combined into one task). </a:t>
            </a:r>
          </a:p>
          <a:p>
            <a:pPr lvl="1"/>
            <a:r>
              <a:rPr lang="en-US" sz="2500" dirty="0" smtClean="0"/>
              <a:t>Students spend more time working together with different settings, structures &amp; tools. </a:t>
            </a:r>
          </a:p>
          <a:p>
            <a:r>
              <a:rPr lang="en-US" sz="2800" dirty="0" smtClean="0"/>
              <a:t>Take-Away: Problems &amp; solutions happen every day in the real world.</a:t>
            </a:r>
          </a:p>
          <a:p>
            <a:pPr lvl="0"/>
            <a:r>
              <a:rPr lang="en-US" sz="2800" b="1" dirty="0" smtClean="0"/>
              <a:t>Showing How They Know</a:t>
            </a:r>
            <a:endParaRPr lang="en-US" sz="2800" dirty="0" smtClean="0"/>
          </a:p>
          <a:p>
            <a:pPr lvl="1"/>
            <a:r>
              <a:rPr lang="en-US" sz="2500" dirty="0" smtClean="0"/>
              <a:t>Emphasizes proof &amp; evidence. </a:t>
            </a:r>
          </a:p>
          <a:p>
            <a:pPr lvl="1"/>
            <a:r>
              <a:rPr lang="en-US" sz="2500" dirty="0" smtClean="0"/>
              <a:t>Long gone are the days of worksheets, fact memorizations and skill &amp; drill. Students are not taught this way and they are not assessed this way. </a:t>
            </a:r>
          </a:p>
          <a:p>
            <a:r>
              <a:rPr lang="en-US" sz="2800" dirty="0" smtClean="0"/>
              <a:t>Take-away: The new tests will require students to explain how they know.</a:t>
            </a:r>
          </a:p>
          <a:p>
            <a:pPr>
              <a:buNone/>
            </a:pPr>
            <a:endParaRPr lang="en-US" sz="2800"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Here’s a 5</a:t>
            </a:r>
            <a:r>
              <a:rPr lang="en-US" baseline="30000" dirty="0" smtClean="0"/>
              <a:t>th</a:t>
            </a:r>
            <a:r>
              <a:rPr lang="en-US" dirty="0" smtClean="0"/>
              <a:t> grade report card…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62000" y="-457200"/>
            <a:ext cx="10515600" cy="7315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Workshop</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Students are Reading to Learn…not as much Learning to Read in Third Grade</a:t>
            </a:r>
          </a:p>
          <a:p>
            <a:r>
              <a:rPr lang="en-US" dirty="0" smtClean="0"/>
              <a:t>Balanced Literacy</a:t>
            </a:r>
          </a:p>
          <a:p>
            <a:pPr lvl="1"/>
            <a:r>
              <a:rPr lang="en-US" dirty="0" smtClean="0"/>
              <a:t>Guided Reading Groups</a:t>
            </a:r>
          </a:p>
          <a:p>
            <a:pPr lvl="1"/>
            <a:r>
              <a:rPr lang="en-US" dirty="0" smtClean="0"/>
              <a:t>Writing about Reading</a:t>
            </a:r>
          </a:p>
          <a:p>
            <a:pPr lvl="1"/>
            <a:r>
              <a:rPr lang="en-US" dirty="0" smtClean="0"/>
              <a:t>Read-to-Self</a:t>
            </a:r>
          </a:p>
          <a:p>
            <a:pPr lvl="1"/>
            <a:r>
              <a:rPr lang="en-US" dirty="0" smtClean="0"/>
              <a:t>Read Aloud</a:t>
            </a:r>
          </a:p>
          <a:p>
            <a:r>
              <a:rPr lang="en-US" dirty="0" smtClean="0"/>
              <a:t>Time for Kids: Friendly Reminder $5</a:t>
            </a:r>
          </a:p>
          <a:p>
            <a:r>
              <a:rPr lang="en-US" dirty="0" smtClean="0"/>
              <a:t>Assessments—it is not just about a reading level and written response</a:t>
            </a:r>
          </a:p>
          <a:p>
            <a:pPr lvl="1"/>
            <a:endParaRPr lang="en-US" dirty="0" smtClean="0"/>
          </a:p>
          <a:p>
            <a:endParaRPr lang="en-US" dirty="0" smtClean="0"/>
          </a:p>
          <a:p>
            <a:endParaRPr lang="en-US" dirty="0"/>
          </a:p>
        </p:txBody>
      </p:sp>
      <p:pic>
        <p:nvPicPr>
          <p:cNvPr id="1026" name="Picture 2" descr="http://lindleypark.asheboro.k12.nc.us/Uploads/images/Clipart/reading%20clip%20art.jpg"/>
          <p:cNvPicPr>
            <a:picLocks noChangeAspect="1" noChangeArrowheads="1"/>
          </p:cNvPicPr>
          <p:nvPr/>
        </p:nvPicPr>
        <p:blipFill>
          <a:blip r:embed="rId3" cstate="print"/>
          <a:srcRect/>
          <a:stretch>
            <a:fillRect/>
          </a:stretch>
        </p:blipFill>
        <p:spPr bwMode="auto">
          <a:xfrm>
            <a:off x="7369826" y="2895600"/>
            <a:ext cx="1774174" cy="1981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 in 3</a:t>
            </a:r>
            <a:r>
              <a:rPr lang="en-US" baseline="30000" dirty="0" smtClean="0"/>
              <a:t>rd</a:t>
            </a:r>
            <a:r>
              <a:rPr lang="en-US" dirty="0" smtClean="0"/>
              <a:t> Grade Reading</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Let’s take a closer look at the standards we will cover this year with your students!</a:t>
            </a:r>
          </a:p>
          <a:p>
            <a:endParaRPr lang="en-US" dirty="0"/>
          </a:p>
          <a:p>
            <a:r>
              <a:rPr lang="en-US" dirty="0" smtClean="0"/>
              <a:t>-Asking and answering questions</a:t>
            </a:r>
          </a:p>
          <a:p>
            <a:r>
              <a:rPr lang="en-US" dirty="0" smtClean="0"/>
              <a:t>-Recount Fairytales and Fables</a:t>
            </a:r>
          </a:p>
          <a:p>
            <a:r>
              <a:rPr lang="en-US" dirty="0" smtClean="0"/>
              <a:t>-Character Development</a:t>
            </a:r>
          </a:p>
          <a:p>
            <a:r>
              <a:rPr lang="en-US" dirty="0" smtClean="0"/>
              <a:t>- Book Series</a:t>
            </a:r>
          </a:p>
          <a:p>
            <a:r>
              <a:rPr lang="en-US" dirty="0" smtClean="0"/>
              <a:t>-Mysteries</a:t>
            </a:r>
          </a:p>
          <a:p>
            <a:r>
              <a:rPr lang="en-US" dirty="0" smtClean="0"/>
              <a:t>-Non-fiction</a:t>
            </a:r>
          </a:p>
          <a:p>
            <a:r>
              <a:rPr lang="en-US" dirty="0" smtClean="0"/>
              <a:t>-Biographies</a:t>
            </a:r>
          </a:p>
          <a:p>
            <a:r>
              <a:rPr lang="en-US" dirty="0" smtClean="0"/>
              <a:t>-Testing as a genre</a:t>
            </a:r>
            <a:endParaRPr lang="en-US" dirty="0"/>
          </a:p>
        </p:txBody>
      </p:sp>
    </p:spTree>
    <p:extLst>
      <p:ext uri="{BB962C8B-B14F-4D97-AF65-F5344CB8AC3E}">
        <p14:creationId xmlns:p14="http://schemas.microsoft.com/office/powerpoint/2010/main" val="13181410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2531</TotalTime>
  <Words>1376</Words>
  <Application>Microsoft Macintosh PowerPoint</Application>
  <PresentationFormat>On-screen Show (4:3)</PresentationFormat>
  <Paragraphs>243</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2015-2016 A Day in the life of a  third grade student </vt:lpstr>
      <vt:lpstr>Third Grade Team</vt:lpstr>
      <vt:lpstr>Pre-assessment!</vt:lpstr>
      <vt:lpstr>Our Mission…</vt:lpstr>
      <vt:lpstr>Welcome to Third Grade</vt:lpstr>
      <vt:lpstr>3 Key Ideas for Parents about the Common Core</vt:lpstr>
      <vt:lpstr>Here’s a 5th grade report card…</vt:lpstr>
      <vt:lpstr>Reading Workshop</vt:lpstr>
      <vt:lpstr>Key Concepts in 3rd Grade Reading</vt:lpstr>
      <vt:lpstr>PowerPoint Presentation</vt:lpstr>
      <vt:lpstr>Reading Level Updates</vt:lpstr>
      <vt:lpstr>Writing Workshop</vt:lpstr>
      <vt:lpstr>Writing Workshop</vt:lpstr>
      <vt:lpstr>Guided Math</vt:lpstr>
      <vt:lpstr>Key Concepts in 3rd Grade Math</vt:lpstr>
      <vt:lpstr>Math problem example</vt:lpstr>
      <vt:lpstr>Specials – 2 day rotation</vt:lpstr>
      <vt:lpstr>A Note from our Specialists…</vt:lpstr>
      <vt:lpstr>Science</vt:lpstr>
      <vt:lpstr>Social Studies</vt:lpstr>
      <vt:lpstr>Field Trips</vt:lpstr>
      <vt:lpstr>EOG Testing</vt:lpstr>
      <vt:lpstr>Homework</vt:lpstr>
      <vt:lpstr>Post-assessment!</vt:lpstr>
      <vt:lpstr>Issue Bin &amp; Plus/Delta</vt:lpstr>
      <vt:lpstr>Question &amp; Answer</vt:lpstr>
      <vt:lpstr>Thank you for coming! </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2012-2013 Third Grade  curriculum night</dc:title>
  <dc:creator>Kate Garrison</dc:creator>
  <cp:lastModifiedBy>Kathryn Garrison</cp:lastModifiedBy>
  <cp:revision>115</cp:revision>
  <dcterms:created xsi:type="dcterms:W3CDTF">2012-09-10T01:50:38Z</dcterms:created>
  <dcterms:modified xsi:type="dcterms:W3CDTF">2015-09-17T01:38:26Z</dcterms:modified>
</cp:coreProperties>
</file>